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4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0" r:id="rId1"/>
    <p:sldMasterId id="2147484099" r:id="rId2"/>
    <p:sldMasterId id="2147484114" r:id="rId3"/>
    <p:sldMasterId id="2147484129" r:id="rId4"/>
    <p:sldMasterId id="2147484143" r:id="rId5"/>
  </p:sldMasterIdLst>
  <p:notesMasterIdLst>
    <p:notesMasterId r:id="rId54"/>
  </p:notesMasterIdLst>
  <p:handoutMasterIdLst>
    <p:handoutMasterId r:id="rId55"/>
  </p:handoutMasterIdLst>
  <p:sldIdLst>
    <p:sldId id="324" r:id="rId6"/>
    <p:sldId id="425" r:id="rId7"/>
    <p:sldId id="329" r:id="rId8"/>
    <p:sldId id="357" r:id="rId9"/>
    <p:sldId id="323" r:id="rId10"/>
    <p:sldId id="273" r:id="rId11"/>
    <p:sldId id="280" r:id="rId12"/>
    <p:sldId id="283" r:id="rId13"/>
    <p:sldId id="284" r:id="rId14"/>
    <p:sldId id="281" r:id="rId15"/>
    <p:sldId id="296" r:id="rId16"/>
    <p:sldId id="272" r:id="rId17"/>
    <p:sldId id="275" r:id="rId18"/>
    <p:sldId id="288" r:id="rId19"/>
    <p:sldId id="289" r:id="rId20"/>
    <p:sldId id="423" r:id="rId21"/>
    <p:sldId id="424" r:id="rId22"/>
    <p:sldId id="290" r:id="rId23"/>
    <p:sldId id="291" r:id="rId24"/>
    <p:sldId id="292" r:id="rId25"/>
    <p:sldId id="276" r:id="rId26"/>
    <p:sldId id="279" r:id="rId27"/>
    <p:sldId id="340" r:id="rId28"/>
    <p:sldId id="360" r:id="rId29"/>
    <p:sldId id="359" r:id="rId30"/>
    <p:sldId id="371" r:id="rId31"/>
    <p:sldId id="361" r:id="rId32"/>
    <p:sldId id="365" r:id="rId33"/>
    <p:sldId id="372" r:id="rId34"/>
    <p:sldId id="362" r:id="rId35"/>
    <p:sldId id="421" r:id="rId36"/>
    <p:sldId id="422" r:id="rId37"/>
    <p:sldId id="351" r:id="rId38"/>
    <p:sldId id="315" r:id="rId39"/>
    <p:sldId id="300" r:id="rId40"/>
    <p:sldId id="301" r:id="rId41"/>
    <p:sldId id="287" r:id="rId42"/>
    <p:sldId id="306" r:id="rId43"/>
    <p:sldId id="293" r:id="rId44"/>
    <p:sldId id="305" r:id="rId45"/>
    <p:sldId id="303" r:id="rId46"/>
    <p:sldId id="304" r:id="rId47"/>
    <p:sldId id="299" r:id="rId48"/>
    <p:sldId id="302" r:id="rId49"/>
    <p:sldId id="358" r:id="rId50"/>
    <p:sldId id="370" r:id="rId51"/>
    <p:sldId id="312" r:id="rId52"/>
    <p:sldId id="313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692B"/>
    <a:srgbClr val="002F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33" autoAdjust="0"/>
    <p:restoredTop sz="96020"/>
  </p:normalViewPr>
  <p:slideViewPr>
    <p:cSldViewPr snapToGrid="0" showGuides="1">
      <p:cViewPr varScale="1">
        <p:scale>
          <a:sx n="115" d="100"/>
          <a:sy n="115" d="100"/>
        </p:scale>
        <p:origin x="1416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72D8D-FB06-49F8-80F3-966BA7A33CAB}" type="datetimeFigureOut">
              <a:rPr lang="en-GB" smtClean="0"/>
              <a:t>11/02/2021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465D6-E927-4CD6-BB6D-7C5E4BEAA1E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8008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92B64-956F-4AA1-9D00-91265D8096D4}" type="datetimeFigureOut">
              <a:rPr lang="en-GB" smtClean="0"/>
              <a:t>11/02/2021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CC1D15-B5DE-4BD5-A4FB-8CE7A139D4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015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5823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Now it is easier than ever to build a flashlight.</a:t>
            </a:r>
          </a:p>
          <a:p>
            <a:r>
              <a:rPr lang="en-GB" dirty="0"/>
              <a:t>There is a world to explore beyond the usual structured dataset (beyond the lamppost)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11693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can use these to build a primary dataset</a:t>
            </a:r>
          </a:p>
          <a:p>
            <a:r>
              <a:rPr lang="en-GB" dirty="0"/>
              <a:t>Or you can use it to complete your data  - there are more and more structured identifiers in order to be able to link the data between databases.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230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www.ncbi.nlm.nih.gov</a:t>
            </a:r>
            <a:r>
              <a:rPr lang="en-GB" dirty="0"/>
              <a:t>/</a:t>
            </a:r>
            <a:r>
              <a:rPr lang="en-GB" dirty="0" err="1"/>
              <a:t>pubmed</a:t>
            </a:r>
            <a:endParaRPr lang="en-GB" dirty="0"/>
          </a:p>
          <a:p>
            <a:r>
              <a:rPr lang="en-GB" dirty="0"/>
              <a:t>female[mesh] AND 2017[</a:t>
            </a:r>
            <a:r>
              <a:rPr lang="en-GB" dirty="0" err="1"/>
              <a:t>pdat</a:t>
            </a:r>
            <a:r>
              <a:rPr lang="en-GB" dirty="0"/>
              <a:t>] </a:t>
            </a:r>
          </a:p>
          <a:p>
            <a:r>
              <a:rPr lang="en-GB" dirty="0"/>
              <a:t>Documentation https://</a:t>
            </a:r>
            <a:r>
              <a:rPr lang="en-GB" dirty="0" err="1"/>
              <a:t>www.ncbi.nlm.nih.gov</a:t>
            </a:r>
            <a:r>
              <a:rPr lang="en-GB" dirty="0"/>
              <a:t>/books/NBK25497/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2288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Documentation https://</a:t>
            </a:r>
            <a:r>
              <a:rPr lang="en-GB" dirty="0" err="1"/>
              <a:t>www.ncbi.nlm.nih.gov</a:t>
            </a:r>
            <a:r>
              <a:rPr lang="en-GB" dirty="0"/>
              <a:t>/books/NBK25497/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9099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sz="1200" dirty="0">
                <a:solidFill>
                  <a:schemeClr val="tx2"/>
                </a:solidFill>
              </a:rPr>
              <a:t>&lt;/h[1-3]&gt;[[:print:][:space:]]*?&lt;h[1-3]&gt;</a:t>
            </a:r>
          </a:p>
          <a:p>
            <a:pPr algn="l"/>
            <a:r>
              <a:rPr lang="en-GB" sz="1200" dirty="0">
                <a:solidFill>
                  <a:schemeClr val="tx2"/>
                </a:solidFill>
              </a:rPr>
              <a:t>(&lt;/h1&gt;|&lt;/h2&gt;|&lt;/h3&gt;|&lt;/p&gt;)[[:space:][:print:]]*?(&lt;h1&gt;|&lt;h2&gt;|&lt;h3&gt;|&lt;p[[:space:][:print:]]*?&gt;)</a:t>
            </a:r>
          </a:p>
          <a:p>
            <a:pPr algn="l"/>
            <a:r>
              <a:rPr lang="en-GB" sz="1200" dirty="0" err="1">
                <a:solidFill>
                  <a:schemeClr val="tx2"/>
                </a:solidFill>
              </a:rPr>
              <a:t>Wayback</a:t>
            </a:r>
            <a:r>
              <a:rPr lang="en-GB" sz="1200" dirty="0">
                <a:solidFill>
                  <a:schemeClr val="tx2"/>
                </a:solidFill>
              </a:rPr>
              <a:t> machine </a:t>
            </a:r>
          </a:p>
          <a:p>
            <a:pPr algn="l"/>
            <a:r>
              <a:rPr lang="en-GB" sz="1200" dirty="0">
                <a:solidFill>
                  <a:schemeClr val="tx2"/>
                </a:solidFill>
              </a:rPr>
              <a:t>Structure of website – getting company names</a:t>
            </a:r>
          </a:p>
          <a:p>
            <a:pPr algn="l"/>
            <a:endParaRPr lang="en-GB" sz="1200" dirty="0">
              <a:solidFill>
                <a:schemeClr val="tx2"/>
              </a:solidFill>
            </a:endParaRPr>
          </a:p>
          <a:p>
            <a:pPr algn="l"/>
            <a:r>
              <a:rPr lang="en-GB" sz="1200" dirty="0" err="1">
                <a:solidFill>
                  <a:schemeClr val="tx2"/>
                </a:solidFill>
              </a:rPr>
              <a:t>sussex</a:t>
            </a:r>
            <a:r>
              <a:rPr lang="en-GB" sz="1200" dirty="0">
                <a:solidFill>
                  <a:schemeClr val="tx2"/>
                </a:solidFill>
              </a:rPr>
              <a:t> innovation </a:t>
            </a:r>
            <a:r>
              <a:rPr lang="en-GB" sz="1200" dirty="0" err="1">
                <a:solidFill>
                  <a:schemeClr val="tx2"/>
                </a:solidFill>
              </a:rPr>
              <a:t>center</a:t>
            </a:r>
            <a:r>
              <a:rPr lang="en-GB" sz="1200" dirty="0">
                <a:solidFill>
                  <a:schemeClr val="tx2"/>
                </a:solidFill>
              </a:rPr>
              <a:t>: &lt;/h2&gt;[[:print:][:space:]]*?&lt;h2 itemprop="name"&gt;</a:t>
            </a:r>
          </a:p>
          <a:p>
            <a:pPr algn="l"/>
            <a:endParaRPr lang="en-GB" sz="1200" dirty="0">
              <a:solidFill>
                <a:schemeClr val="tx2"/>
              </a:solidFill>
            </a:endParaRPr>
          </a:p>
          <a:p>
            <a:pPr algn="l"/>
            <a:r>
              <a:rPr lang="en-GB" sz="1200" dirty="0">
                <a:solidFill>
                  <a:schemeClr val="tx2"/>
                </a:solidFill>
              </a:rPr>
              <a:t>2) Some tools to collect the data – regex, developer tab, looking at the </a:t>
            </a:r>
          </a:p>
          <a:p>
            <a:pPr algn="l"/>
            <a:r>
              <a:rPr lang="en-GB" sz="1200" dirty="0">
                <a:solidFill>
                  <a:schemeClr val="tx2"/>
                </a:solidFill>
              </a:rPr>
              <a:t>more advanced techniques</a:t>
            </a:r>
          </a:p>
          <a:p>
            <a:pPr algn="l"/>
            <a:r>
              <a:rPr lang="en-GB" sz="1200" dirty="0" err="1">
                <a:solidFill>
                  <a:schemeClr val="tx2"/>
                </a:solidFill>
              </a:rPr>
              <a:t>webscraping</a:t>
            </a:r>
            <a:r>
              <a:rPr lang="en-GB" sz="1200" dirty="0">
                <a:solidFill>
                  <a:schemeClr val="tx2"/>
                </a:solidFill>
              </a:rPr>
              <a:t> techniques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14041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api.altmetric.com</a:t>
            </a:r>
            <a:r>
              <a:rPr lang="en-GB" dirty="0"/>
              <a:t>/v1/citations/1d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75586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api.nytimes.com</a:t>
            </a:r>
            <a:r>
              <a:rPr lang="en-GB" dirty="0"/>
              <a:t>/svc/search/v2/</a:t>
            </a:r>
            <a:r>
              <a:rPr lang="en-GB" dirty="0" err="1"/>
              <a:t>articlesearch.json?q</a:t>
            </a:r>
            <a:r>
              <a:rPr lang="en-GB" dirty="0"/>
              <a:t>=</a:t>
            </a:r>
            <a:r>
              <a:rPr lang="en-GB" dirty="0" err="1"/>
              <a:t>electricity&amp;api-key</a:t>
            </a:r>
            <a:r>
              <a:rPr lang="en-GB" dirty="0"/>
              <a:t>=8o0rq1Z78Su8bbfgDwLWfDDoRnJejhXX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734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api.altmetric.com</a:t>
            </a:r>
            <a:r>
              <a:rPr lang="en-GB" dirty="0"/>
              <a:t>/v1/citations/1d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87513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Evolution may provide inconsistencies in the data, not all fields may be available for all periods.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30642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Garbage in – Garbage out.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2742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93876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May require quite a </a:t>
            </a:r>
            <a:r>
              <a:rPr lang="en-GB" dirty="0" err="1"/>
              <a:t>btit</a:t>
            </a:r>
            <a:r>
              <a:rPr lang="en-GB" dirty="0"/>
              <a:t> of trial and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8025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May require quite a </a:t>
            </a:r>
            <a:r>
              <a:rPr lang="en-GB" dirty="0" err="1"/>
              <a:t>btit</a:t>
            </a:r>
            <a:r>
              <a:rPr lang="en-GB" dirty="0"/>
              <a:t> of trial and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22303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Garbage in – Garbage out.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5992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Garbage in – Garbage out.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7399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May require quite a </a:t>
            </a:r>
            <a:r>
              <a:rPr lang="en-GB" dirty="0" err="1"/>
              <a:t>btit</a:t>
            </a:r>
            <a:r>
              <a:rPr lang="en-GB" dirty="0"/>
              <a:t> of trial and error</a:t>
            </a:r>
          </a:p>
          <a:p>
            <a:r>
              <a:rPr lang="en-GB" dirty="0"/>
              <a:t>A dataset has boundaries and is collected for a reason – the data may be extended over time because users ask for things</a:t>
            </a:r>
          </a:p>
          <a:p>
            <a:pPr marL="285750" indent="-285750">
              <a:buFontTx/>
              <a:buChar char="-"/>
            </a:pPr>
            <a:r>
              <a:rPr lang="en-GB" dirty="0"/>
              <a:t>Presence of data (the thing that is under the light – we now that it exists and we are able to observe it)</a:t>
            </a:r>
          </a:p>
          <a:p>
            <a:pPr marL="285750" indent="-285750">
              <a:buFontTx/>
              <a:buChar char="-"/>
            </a:pPr>
            <a:r>
              <a:rPr lang="en-GB" dirty="0"/>
              <a:t>The absence of data</a:t>
            </a:r>
            <a:r>
              <a:rPr lang="en-GB" dirty="0">
                <a:sym typeface="Wingdings" pitchFamily="2" charset="2"/>
              </a:rPr>
              <a:t>: (two explanations)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There is nothing there – this is why we cannot observe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There is something there but it is just not represented in the dataset : why? How does this affect my study? Will it have a big impact on my results?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09670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53118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58211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May require quite a </a:t>
            </a:r>
            <a:r>
              <a:rPr lang="en-GB" dirty="0" err="1"/>
              <a:t>btit</a:t>
            </a:r>
            <a:r>
              <a:rPr lang="en-GB" dirty="0"/>
              <a:t> of trial and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1931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017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 are many usual suspects for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5296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Eurostat for CIS survey</a:t>
            </a:r>
          </a:p>
          <a:p>
            <a:r>
              <a:rPr lang="en-GB" dirty="0"/>
              <a:t>OECD – variety of macro-economics statistics across countries</a:t>
            </a:r>
          </a:p>
          <a:p>
            <a:r>
              <a:rPr lang="en-GB" dirty="0"/>
              <a:t>These may represent organisations, (companies and university), science/knowledge, which may be needed for technology, patents which represent technology, or others- such as human capital…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3011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Now it is easier than ever to build a flashlight.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292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Now it is easier than ever to build a flashlight.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6649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 are many usual suspects for </a:t>
            </a:r>
          </a:p>
          <a:p>
            <a:pPr algn="l"/>
            <a:r>
              <a:rPr lang="en-GB" sz="1200" dirty="0">
                <a:solidFill>
                  <a:schemeClr val="tx2"/>
                </a:solidFill>
              </a:rPr>
              <a:t>The PhD students databases</a:t>
            </a:r>
          </a:p>
          <a:p>
            <a:pPr algn="l"/>
            <a:r>
              <a:rPr lang="en-GB" sz="1200" dirty="0">
                <a:solidFill>
                  <a:schemeClr val="tx2"/>
                </a:solidFill>
              </a:rPr>
              <a:t>Other EU Data</a:t>
            </a:r>
          </a:p>
          <a:p>
            <a:pPr algn="l"/>
            <a:r>
              <a:rPr lang="en-GB" sz="1200" dirty="0">
                <a:solidFill>
                  <a:schemeClr val="tx2"/>
                </a:solidFill>
              </a:rPr>
              <a:t>The acceptance survey (AMR)</a:t>
            </a:r>
          </a:p>
          <a:p>
            <a:pPr algn="l"/>
            <a:endParaRPr lang="en-GB" sz="1200" dirty="0">
              <a:solidFill>
                <a:schemeClr val="tx2"/>
              </a:solidFill>
            </a:endParaRPr>
          </a:p>
          <a:p>
            <a:pPr algn="l"/>
            <a:r>
              <a:rPr lang="en-GB" sz="1200" dirty="0">
                <a:solidFill>
                  <a:schemeClr val="tx2"/>
                </a:solidFill>
              </a:rPr>
              <a:t>Make the point that these organisations actually want the data to be used (make it freely available and please use it!)</a:t>
            </a:r>
          </a:p>
          <a:p>
            <a:pPr algn="l"/>
            <a:endParaRPr lang="en-GB" sz="1200" dirty="0">
              <a:solidFill>
                <a:schemeClr val="tx2"/>
              </a:solidFill>
            </a:endParaRPr>
          </a:p>
          <a:p>
            <a:pPr algn="l"/>
            <a:r>
              <a:rPr lang="en-GB" sz="1200" dirty="0">
                <a:solidFill>
                  <a:schemeClr val="tx2"/>
                </a:solidFill>
              </a:rPr>
              <a:t>Or even smaller datasets: welcome trust funding grants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123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 are many usual suspects for </a:t>
            </a:r>
          </a:p>
          <a:p>
            <a:pPr algn="l"/>
            <a:r>
              <a:rPr lang="en-GB" sz="1200" dirty="0">
                <a:solidFill>
                  <a:schemeClr val="tx2"/>
                </a:solidFill>
              </a:rPr>
              <a:t>The PhD students databases</a:t>
            </a:r>
          </a:p>
          <a:p>
            <a:pPr algn="l"/>
            <a:r>
              <a:rPr lang="en-GB" sz="1200" dirty="0">
                <a:solidFill>
                  <a:schemeClr val="tx2"/>
                </a:solidFill>
              </a:rPr>
              <a:t>Other EU Data</a:t>
            </a:r>
          </a:p>
          <a:p>
            <a:pPr algn="l"/>
            <a:r>
              <a:rPr lang="en-GB" sz="1200" dirty="0">
                <a:solidFill>
                  <a:schemeClr val="tx2"/>
                </a:solidFill>
              </a:rPr>
              <a:t>The acceptance survey (AMR)</a:t>
            </a:r>
          </a:p>
          <a:p>
            <a:pPr algn="l"/>
            <a:endParaRPr lang="en-GB" sz="1200" dirty="0">
              <a:solidFill>
                <a:schemeClr val="tx2"/>
              </a:solidFill>
            </a:endParaRPr>
          </a:p>
          <a:p>
            <a:pPr algn="l"/>
            <a:r>
              <a:rPr lang="en-GB" sz="1200" dirty="0">
                <a:solidFill>
                  <a:schemeClr val="tx2"/>
                </a:solidFill>
              </a:rPr>
              <a:t>Make the point that these organisations actually want the data to be used (make it freely available and please use it!)</a:t>
            </a:r>
          </a:p>
          <a:p>
            <a:pPr algn="l"/>
            <a:endParaRPr lang="en-GB" sz="1200" dirty="0">
              <a:solidFill>
                <a:schemeClr val="tx2"/>
              </a:solidFill>
            </a:endParaRPr>
          </a:p>
          <a:p>
            <a:pPr algn="l"/>
            <a:r>
              <a:rPr lang="en-GB" sz="1200" dirty="0">
                <a:solidFill>
                  <a:schemeClr val="tx2"/>
                </a:solidFill>
              </a:rPr>
              <a:t>Or even smaller datasets: welcome trust funding grants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C1D15-B5DE-4BD5-A4FB-8CE7A139D48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909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graph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CDD45-0E24-824E-8528-54480BCF58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DB4FFB-A229-AF47-8E60-155F5A2CCF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3708754"/>
            <a:ext cx="6858000" cy="1549045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 Subtitle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0FF5F-86DC-2A48-BA0E-9956D2F5E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08000" y="288000"/>
            <a:ext cx="3528000" cy="252000"/>
          </a:xfrm>
        </p:spPr>
        <p:txBody>
          <a:bodyPr anchor="t" anchorCtr="0"/>
          <a:lstStyle>
            <a:lvl1pPr algn="ctr">
              <a:defRPr sz="1000" cap="all" spc="8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440004-9676-0B4E-8178-887B29F4E1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50" y="5904000"/>
            <a:ext cx="1790700" cy="533400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24B3BA0-D790-AA4A-8769-3F7F2CB96B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99" y="4794250"/>
            <a:ext cx="2800351" cy="1698625"/>
          </a:xfrm>
          <a:solidFill>
            <a:schemeClr val="accent2"/>
          </a:solidFill>
        </p:spPr>
        <p:txBody>
          <a:bodyPr anchor="ctr"/>
          <a:lstStyle>
            <a:lvl1pPr marL="0" marR="0" indent="0" algn="ctr" defTabSz="1260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400" b="1" i="0">
                <a:solidFill>
                  <a:schemeClr val="bg1"/>
                </a:solidFill>
                <a:effectLst/>
              </a:defRPr>
            </a:lvl1pPr>
          </a:lstStyle>
          <a:p>
            <a:pPr marL="0" marR="0" lvl="0" indent="0" algn="ctr" defTabSz="1260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To change background image, right-click (or shift+F10 on a PC/</a:t>
            </a:r>
            <a:r>
              <a:rPr lang="en-GB" dirty="0" err="1"/>
              <a:t>ctrl+click</a:t>
            </a:r>
            <a:r>
              <a:rPr lang="en-GB" dirty="0"/>
              <a:t> on a Mac) on the image and select ‘Format Background’. Click ‘Insert picture from File’</a:t>
            </a:r>
          </a:p>
        </p:txBody>
      </p:sp>
    </p:spTree>
    <p:extLst>
      <p:ext uri="{BB962C8B-B14F-4D97-AF65-F5344CB8AC3E}">
        <p14:creationId xmlns:p14="http://schemas.microsoft.com/office/powerpoint/2010/main" val="3665380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358D9A-2D1B-4343-A341-EED6475A20E7}"/>
              </a:ext>
            </a:extLst>
          </p:cNvPr>
          <p:cNvSpPr/>
          <p:nvPr userDrawn="1"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D7ADA7-995B-A647-A79A-89447D55F3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47624"/>
            <a:ext cx="8424000" cy="1080000"/>
          </a:xfrm>
        </p:spPr>
        <p:txBody>
          <a:bodyPr anchor="ctr"/>
          <a:lstStyle>
            <a:lvl1pPr algn="ct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9D6B513-3819-7244-9EB7-E0FD3745B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4000" y="47625"/>
            <a:ext cx="3600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C19541-5F6E-2C4C-BF21-196C1C8E2E31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3FD968-33E5-5544-8AF8-C18E6B0B0C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50" y="5905500"/>
            <a:ext cx="1790700" cy="53340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F5D1C0F-74B3-8A4E-AAC6-F9A9FAAF8A5F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60363" y="1470025"/>
            <a:ext cx="8423275" cy="4164013"/>
          </a:xfrm>
        </p:spPr>
        <p:txBody>
          <a:bodyPr/>
          <a:lstStyle/>
          <a:p>
            <a:pPr lvl="0"/>
            <a:r>
              <a:rPr lang="en-US" dirty="0"/>
              <a:t>Add chart/table/photo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83845-5854-164D-9D7C-28AF5EC6DD6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1979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6D81C43-8221-2A45-AEF1-CF3F0F1FDDCE}"/>
              </a:ext>
            </a:extLst>
          </p:cNvPr>
          <p:cNvSpPr/>
          <p:nvPr userDrawn="1"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98FDC9-9F20-E049-ABF0-2BC5CCB3F1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47624"/>
            <a:ext cx="8424000" cy="1080000"/>
          </a:xfrm>
        </p:spPr>
        <p:txBody>
          <a:bodyPr anchor="ctr"/>
          <a:lstStyle>
            <a:lvl1pPr algn="ct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DD6CF35-5CC2-D84E-935D-C78D0E7F1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4000" y="47625"/>
            <a:ext cx="3600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C19541-5F6E-2C4C-BF21-196C1C8E2E31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9A4C3-4565-4045-B45B-83391528B8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50" y="5905500"/>
            <a:ext cx="1790700" cy="533400"/>
          </a:xfrm>
          <a:prstGeom prst="rect">
            <a:avLst/>
          </a:prstGeom>
        </p:spPr>
      </p:pic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2A65CA6F-7D91-3C47-9C36-79BAEE1D48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44000" y="1476000"/>
            <a:ext cx="4140000" cy="41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7C14F64-0AD7-814E-ADBD-00D172CAC6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60000" y="1476000"/>
            <a:ext cx="4140000" cy="41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BC7CC9-C258-3543-B9DD-40781B83006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1129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719A5C0-0572-7D40-947B-70636C7B49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50" y="5905500"/>
            <a:ext cx="17907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979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nse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63CDE-4DD1-EC4A-84C4-5DD7C09D0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4000" y="6563524"/>
            <a:ext cx="360000" cy="180000"/>
          </a:xfrm>
        </p:spPr>
        <p:txBody>
          <a:bodyPr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fld id="{2CC19541-5F6E-2C4C-BF21-196C1C8E2E3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EC8765E-7826-1748-8472-ADB34D09F79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60363" y="1475999"/>
            <a:ext cx="2700337" cy="4933481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0219AE79-442B-B24C-BB69-50651E6FEAA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218662" y="1475999"/>
            <a:ext cx="2700337" cy="4933482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1F34AE87-A884-3F46-BDEF-93AEDE5E01E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83356" y="396453"/>
            <a:ext cx="2700337" cy="601302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4F738EF-07CA-1144-A98A-54B9757C59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47624"/>
            <a:ext cx="5558999" cy="1080000"/>
          </a:xfrm>
        </p:spPr>
        <p:txBody>
          <a:bodyPr anchor="ctr"/>
          <a:lstStyle>
            <a:lvl1pPr algn="l">
              <a:defRPr sz="3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4F4F3D47-B439-104B-BEEC-3A61169D7A2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2006804" y="6562855"/>
            <a:ext cx="3086100" cy="180000"/>
          </a:xfrm>
        </p:spPr>
        <p:txBody>
          <a:bodyPr/>
          <a:lstStyle>
            <a:lvl1pPr>
              <a:defRPr sz="800" cap="none" spc="0" baseline="0"/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127A75-19B8-EE42-98A0-A61504FE57D9}"/>
              </a:ext>
            </a:extLst>
          </p:cNvPr>
          <p:cNvSpPr txBox="1"/>
          <p:nvPr userDrawn="1"/>
        </p:nvSpPr>
        <p:spPr>
          <a:xfrm>
            <a:off x="167211" y="6563523"/>
            <a:ext cx="3414613" cy="180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800" dirty="0">
                <a:solidFill>
                  <a:schemeClr val="tx2"/>
                </a:solidFill>
              </a:rPr>
              <a:t>University of Sussex Business School – </a:t>
            </a:r>
          </a:p>
        </p:txBody>
      </p:sp>
    </p:spTree>
    <p:extLst>
      <p:ext uri="{BB962C8B-B14F-4D97-AF65-F5344CB8AC3E}">
        <p14:creationId xmlns:p14="http://schemas.microsoft.com/office/powerpoint/2010/main" val="4026821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C9BCFD0-067D-6545-8C5D-27D2627541BB}"/>
              </a:ext>
            </a:extLst>
          </p:cNvPr>
          <p:cNvSpPr/>
          <p:nvPr userDrawn="1"/>
        </p:nvSpPr>
        <p:spPr>
          <a:xfrm>
            <a:off x="167211" y="1334950"/>
            <a:ext cx="4302000" cy="534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0761A1-26AD-8F4C-B978-7CBBA4FEEF95}"/>
              </a:ext>
            </a:extLst>
          </p:cNvPr>
          <p:cNvSpPr/>
          <p:nvPr userDrawn="1"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31EBE83-A22C-5046-BD27-98989801D2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47624"/>
            <a:ext cx="8424000" cy="1080000"/>
          </a:xfrm>
        </p:spPr>
        <p:txBody>
          <a:bodyPr anchor="ctr"/>
          <a:lstStyle>
            <a:lvl1pPr algn="ct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C7B40B0-3203-CF4D-9A88-A624E8DA0C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8786" y="1661024"/>
            <a:ext cx="3714817" cy="3723776"/>
          </a:xfrm>
        </p:spPr>
        <p:txBody>
          <a:bodyPr anchor="ctr"/>
          <a:lstStyle>
            <a:lvl1pPr algn="ctr">
              <a:defRPr>
                <a:solidFill>
                  <a:schemeClr val="tx2"/>
                </a:solidFill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6225B155-635C-B54E-98A0-3C52FD0CBEA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F4D48016-9021-D745-AE00-DEBDCD99F3B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C19541-5F6E-2C4C-BF21-196C1C8E2E3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7DA10396-CCCF-0340-BB00-412EEECBC0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2000" y="1334950"/>
            <a:ext cx="4302000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4CFF857B-12AB-E04C-A1F6-FC4B79FE18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62000" y="4197601"/>
            <a:ext cx="2550890" cy="24637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C79CD37-E4DA-FA41-8E9D-41522B86F4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92890" y="4197601"/>
            <a:ext cx="1571110" cy="24637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E316A53-C9C4-7446-89F2-04D81C460D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515" y="5905500"/>
            <a:ext cx="17907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2801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3253311" y="1359468"/>
            <a:ext cx="5710689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pPr algn="ctr"/>
            <a:r>
              <a:rPr lang="en-GB" sz="1350" dirty="0">
                <a:solidFill>
                  <a:schemeClr val="tx2"/>
                </a:solidFill>
              </a:rPr>
              <a:t>Add text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3253311" y="4435477"/>
            <a:ext cx="2725458" cy="224932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125629" y="4435477"/>
            <a:ext cx="2838372" cy="224932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180000" y="3788396"/>
            <a:ext cx="2923563" cy="28964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pPr algn="ctr"/>
            <a:r>
              <a:rPr lang="en-GB" sz="1350" dirty="0">
                <a:solidFill>
                  <a:schemeClr val="tx2"/>
                </a:solidFill>
              </a:rPr>
              <a:t>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80000" y="1359468"/>
            <a:ext cx="2911644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4740E7-B28B-354B-894B-D5CB107AD1F7}"/>
              </a:ext>
            </a:extLst>
          </p:cNvPr>
          <p:cNvSpPr/>
          <p:nvPr userDrawn="1"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1A1AE9-B721-C541-ACDF-1A1B837E63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47624"/>
            <a:ext cx="8424000" cy="1080000"/>
          </a:xfrm>
        </p:spPr>
        <p:txBody>
          <a:bodyPr anchor="ctr"/>
          <a:lstStyle>
            <a:lvl1pPr algn="ct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14" name="Footer Placeholder 19">
            <a:extLst>
              <a:ext uri="{FF2B5EF4-FFF2-40B4-BE49-F238E27FC236}">
                <a16:creationId xmlns:a16="http://schemas.microsoft.com/office/drawing/2014/main" id="{92A5F2FD-6AD5-5947-A6AB-FA9F15F00EC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167211" y="50489"/>
            <a:ext cx="30861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  <p:sp>
        <p:nvSpPr>
          <p:cNvPr id="16" name="Slide Number Placeholder 20">
            <a:extLst>
              <a:ext uri="{FF2B5EF4-FFF2-40B4-BE49-F238E27FC236}">
                <a16:creationId xmlns:a16="http://schemas.microsoft.com/office/drawing/2014/main" id="{9905499C-3BA1-434B-A1EE-1D35AA6455B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8604000" y="47625"/>
            <a:ext cx="3600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C19541-5F6E-2C4C-BF21-196C1C8E2E3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44407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3253311" y="1359468"/>
            <a:ext cx="2846951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pPr algn="ctr"/>
            <a:r>
              <a:rPr lang="en-GB" sz="1350" dirty="0">
                <a:solidFill>
                  <a:schemeClr val="tx2"/>
                </a:solidFill>
              </a:rPr>
              <a:t>Add text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3253310" y="4435477"/>
            <a:ext cx="5710689" cy="224932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180000" y="3788396"/>
            <a:ext cx="2923563" cy="28964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pPr algn="ctr"/>
            <a:r>
              <a:rPr lang="en-GB" sz="1350" dirty="0">
                <a:solidFill>
                  <a:schemeClr val="tx2"/>
                </a:solidFill>
              </a:rPr>
              <a:t>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80000" y="1359468"/>
            <a:ext cx="2911644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4740E7-B28B-354B-894B-D5CB107AD1F7}"/>
              </a:ext>
            </a:extLst>
          </p:cNvPr>
          <p:cNvSpPr/>
          <p:nvPr userDrawn="1"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1A1AE9-B721-C541-ACDF-1A1B837E63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47624"/>
            <a:ext cx="8424000" cy="1080000"/>
          </a:xfrm>
        </p:spPr>
        <p:txBody>
          <a:bodyPr anchor="ctr"/>
          <a:lstStyle>
            <a:lvl1pPr algn="ct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14" name="Footer Placeholder 19">
            <a:extLst>
              <a:ext uri="{FF2B5EF4-FFF2-40B4-BE49-F238E27FC236}">
                <a16:creationId xmlns:a16="http://schemas.microsoft.com/office/drawing/2014/main" id="{92A5F2FD-6AD5-5947-A6AB-FA9F15F00EC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167211" y="50489"/>
            <a:ext cx="30861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  <p:sp>
        <p:nvSpPr>
          <p:cNvPr id="16" name="Slide Number Placeholder 20">
            <a:extLst>
              <a:ext uri="{FF2B5EF4-FFF2-40B4-BE49-F238E27FC236}">
                <a16:creationId xmlns:a16="http://schemas.microsoft.com/office/drawing/2014/main" id="{9905499C-3BA1-434B-A1EE-1D35AA6455B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8604000" y="47625"/>
            <a:ext cx="3600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C19541-5F6E-2C4C-BF21-196C1C8E2E3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FE3000-B803-144F-B6C8-97DB79EB2B62}"/>
              </a:ext>
            </a:extLst>
          </p:cNvPr>
          <p:cNvSpPr/>
          <p:nvPr userDrawn="1"/>
        </p:nvSpPr>
        <p:spPr>
          <a:xfrm>
            <a:off x="6261929" y="1359468"/>
            <a:ext cx="2702070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pPr algn="ctr"/>
            <a:r>
              <a:rPr lang="en-GB" sz="1350" dirty="0">
                <a:solidFill>
                  <a:schemeClr val="tx2"/>
                </a:solidFill>
              </a:rPr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3353814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C4740E7-B28B-354B-894B-D5CB107AD1F7}"/>
              </a:ext>
            </a:extLst>
          </p:cNvPr>
          <p:cNvSpPr/>
          <p:nvPr userDrawn="1"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1A1AE9-B721-C541-ACDF-1A1B837E63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47624"/>
            <a:ext cx="8424000" cy="1080000"/>
          </a:xfrm>
        </p:spPr>
        <p:txBody>
          <a:bodyPr anchor="ctr"/>
          <a:lstStyle>
            <a:lvl1pPr algn="ct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14" name="Footer Placeholder 19">
            <a:extLst>
              <a:ext uri="{FF2B5EF4-FFF2-40B4-BE49-F238E27FC236}">
                <a16:creationId xmlns:a16="http://schemas.microsoft.com/office/drawing/2014/main" id="{92A5F2FD-6AD5-5947-A6AB-FA9F15F00EC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167211" y="50489"/>
            <a:ext cx="30861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  <p:sp>
        <p:nvSpPr>
          <p:cNvPr id="16" name="Slide Number Placeholder 20">
            <a:extLst>
              <a:ext uri="{FF2B5EF4-FFF2-40B4-BE49-F238E27FC236}">
                <a16:creationId xmlns:a16="http://schemas.microsoft.com/office/drawing/2014/main" id="{9905499C-3BA1-434B-A1EE-1D35AA6455B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8604000" y="47625"/>
            <a:ext cx="3600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C19541-5F6E-2C4C-BF21-196C1C8E2E3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D56863F-F6CD-E24A-AA3A-95A03E55F18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180000" y="4119055"/>
            <a:ext cx="2825999" cy="2556000"/>
          </a:xfrm>
          <a:solidFill>
            <a:schemeClr val="bg2"/>
          </a:solidFill>
        </p:spPr>
        <p:txBody>
          <a:bodyPr lIns="360000" tIns="360000" rIns="360000" bIns="360000"/>
          <a:lstStyle>
            <a:lvl1pPr>
              <a:defRPr sz="1200"/>
            </a:lvl1pPr>
          </a:lstStyle>
          <a:p>
            <a:pPr lvl="0"/>
            <a:r>
              <a:rPr lang="en-US" dirty="0"/>
              <a:t>Add content or delete if not required.</a:t>
            </a:r>
            <a:endParaRPr lang="en-GB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E65073E-903D-774A-B1F5-49BFBA51439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79999" y="1364915"/>
            <a:ext cx="2826000" cy="2556000"/>
          </a:xfrm>
          <a:solidFill>
            <a:schemeClr val="bg2"/>
          </a:solidFill>
        </p:spPr>
        <p:txBody>
          <a:bodyPr lIns="360000" tIns="360000" rIns="360000" bIns="360000"/>
          <a:lstStyle>
            <a:lvl1pPr>
              <a:defRPr sz="1200"/>
            </a:lvl1pPr>
          </a:lstStyle>
          <a:p>
            <a:pPr lvl="0"/>
            <a:r>
              <a:rPr lang="en-US" dirty="0"/>
              <a:t>Add content or delete if not required.</a:t>
            </a:r>
            <a:endParaRPr lang="en-GB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49033BA-802B-9D4E-86E7-1DCABD905243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159793" y="4119055"/>
            <a:ext cx="2825999" cy="2556000"/>
          </a:xfrm>
          <a:solidFill>
            <a:schemeClr val="bg2"/>
          </a:solidFill>
        </p:spPr>
        <p:txBody>
          <a:bodyPr lIns="360000" tIns="360000" rIns="360000" bIns="360000"/>
          <a:lstStyle>
            <a:lvl1pPr>
              <a:defRPr sz="1200"/>
            </a:lvl1pPr>
          </a:lstStyle>
          <a:p>
            <a:pPr lvl="0"/>
            <a:r>
              <a:rPr lang="en-US" dirty="0"/>
              <a:t>Add content or delete if not required.</a:t>
            </a:r>
            <a:endParaRPr lang="en-GB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3B30A9D2-E284-2E4C-A561-386EF0A682B7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159792" y="1364915"/>
            <a:ext cx="2826000" cy="2556000"/>
          </a:xfrm>
          <a:solidFill>
            <a:schemeClr val="bg2"/>
          </a:solidFill>
        </p:spPr>
        <p:txBody>
          <a:bodyPr lIns="360000" tIns="360000" rIns="360000" bIns="360000"/>
          <a:lstStyle>
            <a:lvl1pPr>
              <a:defRPr sz="1200"/>
            </a:lvl1pPr>
          </a:lstStyle>
          <a:p>
            <a:pPr lvl="0"/>
            <a:r>
              <a:rPr lang="en-US" dirty="0"/>
              <a:t>Add content or delete if not required.</a:t>
            </a:r>
            <a:endParaRPr lang="en-GB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12B41031-5953-1A41-9DB9-9AD4FADFC778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45980" y="4119055"/>
            <a:ext cx="2825999" cy="2556000"/>
          </a:xfrm>
          <a:solidFill>
            <a:schemeClr val="bg2"/>
          </a:solidFill>
        </p:spPr>
        <p:txBody>
          <a:bodyPr lIns="360000" tIns="360000" rIns="360000" bIns="360000"/>
          <a:lstStyle>
            <a:lvl1pPr>
              <a:defRPr sz="1200"/>
            </a:lvl1pPr>
          </a:lstStyle>
          <a:p>
            <a:pPr lvl="0"/>
            <a:r>
              <a:rPr lang="en-US" dirty="0"/>
              <a:t>Add content or delete if not required.</a:t>
            </a:r>
            <a:endParaRPr lang="en-GB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5982CB3-F96D-4847-90D1-78412688D8DB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145979" y="1364915"/>
            <a:ext cx="2826000" cy="2556000"/>
          </a:xfrm>
          <a:solidFill>
            <a:schemeClr val="bg2"/>
          </a:solidFill>
        </p:spPr>
        <p:txBody>
          <a:bodyPr lIns="360000" tIns="360000" rIns="360000" bIns="360000"/>
          <a:lstStyle>
            <a:lvl1pPr>
              <a:defRPr sz="1200"/>
            </a:lvl1pPr>
          </a:lstStyle>
          <a:p>
            <a:pPr lvl="0"/>
            <a:r>
              <a:rPr lang="en-US" dirty="0"/>
              <a:t>Add content or delete if not required.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66161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graph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CDD45-0E24-824E-8528-54480BCF58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DB4FFB-A229-AF47-8E60-155F5A2CCF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3708754"/>
            <a:ext cx="6858000" cy="1549045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 Subtitle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0FF5F-86DC-2A48-BA0E-9956D2F5E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08000" y="288000"/>
            <a:ext cx="3528000" cy="252000"/>
          </a:xfrm>
        </p:spPr>
        <p:txBody>
          <a:bodyPr anchor="t" anchorCtr="0"/>
          <a:lstStyle>
            <a:lvl1pPr algn="ctr">
              <a:defRPr sz="1000" cap="all" spc="8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440004-9676-0B4E-8178-887B29F4E1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50" y="5904000"/>
            <a:ext cx="1790700" cy="533400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24B3BA0-D790-AA4A-8769-3F7F2CB96B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99" y="4794250"/>
            <a:ext cx="2800351" cy="1698625"/>
          </a:xfrm>
          <a:solidFill>
            <a:schemeClr val="accent2"/>
          </a:solidFill>
        </p:spPr>
        <p:txBody>
          <a:bodyPr anchor="ctr"/>
          <a:lstStyle>
            <a:lvl1pPr marL="0" marR="0" indent="0" algn="ctr" defTabSz="1260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400" b="1" i="0">
                <a:solidFill>
                  <a:schemeClr val="bg1"/>
                </a:solidFill>
                <a:effectLst/>
              </a:defRPr>
            </a:lvl1pPr>
          </a:lstStyle>
          <a:p>
            <a:pPr marL="0" marR="0" lvl="0" indent="0" algn="ctr" defTabSz="1260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To change background image, right-click (or shift+F10 on a PC/</a:t>
            </a:r>
            <a:r>
              <a:rPr lang="en-GB" dirty="0" err="1"/>
              <a:t>ctrl+click</a:t>
            </a:r>
            <a:r>
              <a:rPr lang="en-GB" dirty="0"/>
              <a:t> on a Mac) on the image and select ‘Format Background’. Click ‘Insert picture from File’</a:t>
            </a:r>
          </a:p>
        </p:txBody>
      </p:sp>
    </p:spTree>
    <p:extLst>
      <p:ext uri="{BB962C8B-B14F-4D97-AF65-F5344CB8AC3E}">
        <p14:creationId xmlns:p14="http://schemas.microsoft.com/office/powerpoint/2010/main" val="6317812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uotone 1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CDD45-0E24-824E-8528-54480BCF58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DB4FFB-A229-AF47-8E60-155F5A2CCF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3708754"/>
            <a:ext cx="6858000" cy="1549045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 Subtitle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0FF5F-86DC-2A48-BA0E-9956D2F5E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08000" y="288000"/>
            <a:ext cx="3528000" cy="252000"/>
          </a:xfrm>
        </p:spPr>
        <p:txBody>
          <a:bodyPr anchor="t" anchorCtr="0"/>
          <a:lstStyle>
            <a:lvl1pPr algn="ctr">
              <a:defRPr sz="1000" cap="all" spc="8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440004-9676-0B4E-8178-887B29F4E1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50" y="5904000"/>
            <a:ext cx="17907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62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uotone 1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CDD45-0E24-824E-8528-54480BCF58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DB4FFB-A229-AF47-8E60-155F5A2CCF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3708754"/>
            <a:ext cx="6858000" cy="1549045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 Subtitle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0FF5F-86DC-2A48-BA0E-9956D2F5E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08000" y="288000"/>
            <a:ext cx="3528000" cy="252000"/>
          </a:xfrm>
        </p:spPr>
        <p:txBody>
          <a:bodyPr anchor="t" anchorCtr="0"/>
          <a:lstStyle>
            <a:lvl1pPr algn="ctr">
              <a:defRPr sz="1000" cap="all" spc="8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440004-9676-0B4E-8178-887B29F4E1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50" y="5904000"/>
            <a:ext cx="17907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677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uotone 2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CDD45-0E24-824E-8528-54480BCF58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DB4FFB-A229-AF47-8E60-155F5A2CCF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3708754"/>
            <a:ext cx="6858000" cy="1549045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 Subtitle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0FF5F-86DC-2A48-BA0E-9956D2F5E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08000" y="288000"/>
            <a:ext cx="3528000" cy="252000"/>
          </a:xfrm>
        </p:spPr>
        <p:txBody>
          <a:bodyPr anchor="t" anchorCtr="0"/>
          <a:lstStyle>
            <a:lvl1pPr algn="ctr">
              <a:defRPr sz="1000" cap="all" spc="8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440004-9676-0B4E-8178-887B29F4E1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50" y="5904000"/>
            <a:ext cx="17907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60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CDD45-0E24-824E-8528-54480BCF58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DB4FFB-A229-AF47-8E60-155F5A2CCF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3708754"/>
            <a:ext cx="6858000" cy="1549045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 Subtitle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0FF5F-86DC-2A48-BA0E-9956D2F5E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08000" y="288000"/>
            <a:ext cx="3528000" cy="252000"/>
          </a:xfrm>
        </p:spPr>
        <p:txBody>
          <a:bodyPr anchor="t" anchorCtr="0"/>
          <a:lstStyle>
            <a:lvl1pPr algn="ctr">
              <a:defRPr sz="1000" cap="all" spc="8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440004-9676-0B4E-8178-887B29F4E1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50" y="5904000"/>
            <a:ext cx="17907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37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r Statem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CDD45-0E24-824E-8528-54480BCF58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1122362"/>
            <a:ext cx="6858000" cy="4261727"/>
          </a:xfrm>
        </p:spPr>
        <p:txBody>
          <a:bodyPr anchor="ctr"/>
          <a:lstStyle>
            <a:lvl1pPr algn="ct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Section tile, quote or statement text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0FF5F-86DC-2A48-BA0E-9956D2F5E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08000" y="288000"/>
            <a:ext cx="3528000" cy="252000"/>
          </a:xfrm>
        </p:spPr>
        <p:txBody>
          <a:bodyPr anchor="t" anchorCtr="0"/>
          <a:lstStyle>
            <a:lvl1pPr algn="ctr">
              <a:defRPr sz="1000" cap="all" spc="8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440004-9676-0B4E-8178-887B29F4E1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50" y="5904000"/>
            <a:ext cx="1790700" cy="533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16F315-BE41-444A-BE9E-4DC1D1EE7737}"/>
              </a:ext>
            </a:extLst>
          </p:cNvPr>
          <p:cNvSpPr txBox="1"/>
          <p:nvPr userDrawn="1"/>
        </p:nvSpPr>
        <p:spPr>
          <a:xfrm>
            <a:off x="11298865" y="538716"/>
            <a:ext cx="0" cy="0"/>
          </a:xfrm>
          <a:prstGeom prst="rect">
            <a:avLst/>
          </a:prstGeom>
          <a:solidFill>
            <a:schemeClr val="accent1"/>
          </a:solidFill>
        </p:spPr>
        <p:txBody>
          <a:bodyPr wrap="none" lIns="0" tIns="0" rIns="0" bIns="0" rtlCol="0">
            <a:noAutofit/>
          </a:bodyPr>
          <a:lstStyle/>
          <a:p>
            <a:pPr algn="l"/>
            <a:endParaRPr lang="en-GB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2981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CEB79FC-C7F9-7A41-9F31-DE5E9936D5B9}"/>
              </a:ext>
            </a:extLst>
          </p:cNvPr>
          <p:cNvSpPr/>
          <p:nvPr userDrawn="1"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5CDD45-0E24-824E-8528-54480BCF58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47624"/>
            <a:ext cx="8424000" cy="1080000"/>
          </a:xfrm>
        </p:spPr>
        <p:txBody>
          <a:bodyPr anchor="ctr"/>
          <a:lstStyle>
            <a:lvl1pPr algn="ct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DB4FFB-A229-AF47-8E60-155F5A2CCF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2448000"/>
            <a:ext cx="6858000" cy="23400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 introduction text or statement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0FF5F-86DC-2A48-BA0E-9956D2F5E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08000" y="1476000"/>
            <a:ext cx="3528000" cy="252000"/>
          </a:xfrm>
        </p:spPr>
        <p:txBody>
          <a:bodyPr anchor="t" anchorCtr="0"/>
          <a:lstStyle>
            <a:lvl1pPr>
              <a:defRPr sz="1000" cap="all" spc="80" baseline="0">
                <a:solidFill>
                  <a:schemeClr val="accent1"/>
                </a:solidFill>
              </a:defRPr>
            </a:lvl1pPr>
          </a:lstStyle>
          <a:p>
            <a:pPr algn="ctr"/>
            <a:r>
              <a:rPr lang="en-GB"/>
              <a:t>SPRU - Science Policy Research Unit 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F0961-687E-414F-B883-189E0943E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C19541-5F6E-2C4C-BF21-196C1C8E2E31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0B9C83-55C2-E04A-A322-D2E5553ED1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311" y="5905500"/>
            <a:ext cx="1779378" cy="533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EB2273-3E9C-714C-947C-062AFA427E83}"/>
              </a:ext>
            </a:extLst>
          </p:cNvPr>
          <p:cNvSpPr txBox="1"/>
          <p:nvPr userDrawn="1"/>
        </p:nvSpPr>
        <p:spPr>
          <a:xfrm>
            <a:off x="10096766" y="-35169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5683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0D3A48-071A-3948-B64A-C1CBE0E2FAB2}"/>
              </a:ext>
            </a:extLst>
          </p:cNvPr>
          <p:cNvSpPr/>
          <p:nvPr userDrawn="1"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7E96223-04E2-904A-B269-0437DF59C34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47624"/>
            <a:ext cx="8424000" cy="1080000"/>
          </a:xfrm>
        </p:spPr>
        <p:txBody>
          <a:bodyPr anchor="ctr"/>
          <a:lstStyle>
            <a:lvl1pPr algn="ct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47E9B5-E429-6846-86BD-0F18F3D87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4000" y="47625"/>
            <a:ext cx="3600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C19541-5F6E-2C4C-BF21-196C1C8E2E3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5C8E32-874A-B143-97A4-7A85A30BAE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z="800" cap="none" spc="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A3A0A6-2360-E749-813F-4C2BB76956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9999" y="1475999"/>
            <a:ext cx="4140000" cy="4140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8" name="Content Placeholder 11">
            <a:extLst>
              <a:ext uri="{FF2B5EF4-FFF2-40B4-BE49-F238E27FC236}">
                <a16:creationId xmlns:a16="http://schemas.microsoft.com/office/drawing/2014/main" id="{A6E03B43-8C85-3146-B22E-4FD9A082F70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43438" y="1476375"/>
            <a:ext cx="4140200" cy="4140200"/>
          </a:xfrm>
        </p:spPr>
        <p:txBody>
          <a:bodyPr/>
          <a:lstStyle/>
          <a:p>
            <a:pPr lvl="0"/>
            <a:r>
              <a:rPr lang="en-US" dirty="0"/>
              <a:t>Add chart/table/photo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27E64B-AAA2-5F41-B31D-015424137C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311" y="5905500"/>
            <a:ext cx="1779378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359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57">
          <p15:clr>
            <a:srgbClr val="FBAE40"/>
          </p15:clr>
        </p15:guide>
        <p15:guide id="3" pos="2903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84000" y="1476000"/>
            <a:ext cx="2700000" cy="41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0D3A48-071A-3948-B64A-C1CBE0E2FAB2}"/>
              </a:ext>
            </a:extLst>
          </p:cNvPr>
          <p:cNvSpPr/>
          <p:nvPr userDrawn="1"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7E96223-04E2-904A-B269-0437DF59C34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47624"/>
            <a:ext cx="8424000" cy="1080000"/>
          </a:xfrm>
        </p:spPr>
        <p:txBody>
          <a:bodyPr anchor="ctr"/>
          <a:lstStyle>
            <a:lvl1pPr algn="ct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47E9B5-E429-6846-86BD-0F18F3D87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4000" y="47625"/>
            <a:ext cx="3600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C19541-5F6E-2C4C-BF21-196C1C8E2E3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5C8E32-874A-B143-97A4-7A85A30BAE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z="800" cap="none" spc="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A3A0A6-2360-E749-813F-4C2BB76956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9999" y="1475999"/>
            <a:ext cx="2700000" cy="4140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AB1F66A-DEB0-684D-B5D3-31629EAC14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22000" y="1475999"/>
            <a:ext cx="2700000" cy="4140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3C387E-8F7C-6348-9515-4058B61E96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311" y="5905500"/>
            <a:ext cx="1779378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554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57">
          <p15:clr>
            <a:srgbClr val="FBAE40"/>
          </p15:clr>
        </p15:guide>
        <p15:guide id="3" pos="2903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C9BCFD0-067D-6545-8C5D-27D2627541BB}"/>
              </a:ext>
            </a:extLst>
          </p:cNvPr>
          <p:cNvSpPr/>
          <p:nvPr userDrawn="1"/>
        </p:nvSpPr>
        <p:spPr>
          <a:xfrm>
            <a:off x="4680000" y="1334950"/>
            <a:ext cx="4302000" cy="534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A57B211-0045-2844-B5DA-1D7E13A68B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0000" y="1334950"/>
            <a:ext cx="4302000" cy="5346000"/>
          </a:xfrm>
        </p:spPr>
        <p:txBody>
          <a:bodyPr/>
          <a:lstStyle>
            <a:lvl1pPr>
              <a:defRPr sz="1200"/>
            </a:lvl1pPr>
          </a:lstStyle>
          <a:p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E6D62C-CA9F-B648-9F03-C8CF6C941C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304" y="5904000"/>
            <a:ext cx="1790700" cy="5334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40761A1-26AD-8F4C-B978-7CBBA4FEEF95}"/>
              </a:ext>
            </a:extLst>
          </p:cNvPr>
          <p:cNvSpPr/>
          <p:nvPr userDrawn="1"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31EBE83-A22C-5046-BD27-98989801D2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47624"/>
            <a:ext cx="8424000" cy="1080000"/>
          </a:xfrm>
        </p:spPr>
        <p:txBody>
          <a:bodyPr anchor="ctr"/>
          <a:lstStyle>
            <a:lvl1pPr algn="ct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C7B40B0-3203-CF4D-9A88-A624E8DA0C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81575" y="1661024"/>
            <a:ext cx="3714817" cy="3723776"/>
          </a:xfrm>
        </p:spPr>
        <p:txBody>
          <a:bodyPr anchor="ctr"/>
          <a:lstStyle>
            <a:lvl1pPr algn="ctr"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F4D48016-9021-D745-AE00-DEBDCD99F3B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C19541-5F6E-2C4C-BF21-196C1C8E2E3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317502-C27C-FB44-A9DD-A2CB8CCF8C1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D0EED9-FA6A-7B42-91E1-DA8F03660D1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4981574" y="1417474"/>
            <a:ext cx="3714817" cy="180000"/>
          </a:xfrm>
        </p:spPr>
        <p:txBody>
          <a:bodyPr/>
          <a:lstStyle>
            <a:lvl1pPr algn="ctr">
              <a:defRPr cap="all" spc="8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64688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358D9A-2D1B-4343-A341-EED6475A20E7}"/>
              </a:ext>
            </a:extLst>
          </p:cNvPr>
          <p:cNvSpPr/>
          <p:nvPr userDrawn="1"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D7ADA7-995B-A647-A79A-89447D55F3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47624"/>
            <a:ext cx="8424000" cy="1080000"/>
          </a:xfrm>
        </p:spPr>
        <p:txBody>
          <a:bodyPr anchor="ctr"/>
          <a:lstStyle>
            <a:lvl1pPr algn="ct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9D6B513-3819-7244-9EB7-E0FD3745B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4000" y="47625"/>
            <a:ext cx="3600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C19541-5F6E-2C4C-BF21-196C1C8E2E3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F5D1C0F-74B3-8A4E-AAC6-F9A9FAAF8A5F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60363" y="1470025"/>
            <a:ext cx="8423275" cy="4164013"/>
          </a:xfrm>
        </p:spPr>
        <p:txBody>
          <a:bodyPr/>
          <a:lstStyle/>
          <a:p>
            <a:pPr lvl="0"/>
            <a:r>
              <a:rPr lang="en-US" dirty="0"/>
              <a:t>Add chart/table/photo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83845-5854-164D-9D7C-28AF5EC6DD6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EC2EFC-C06C-8846-8A13-B6C36018CD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311" y="5905500"/>
            <a:ext cx="1779378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240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6D81C43-8221-2A45-AEF1-CF3F0F1FDDCE}"/>
              </a:ext>
            </a:extLst>
          </p:cNvPr>
          <p:cNvSpPr/>
          <p:nvPr userDrawn="1"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98FDC9-9F20-E049-ABF0-2BC5CCB3F1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47624"/>
            <a:ext cx="8424000" cy="1080000"/>
          </a:xfrm>
        </p:spPr>
        <p:txBody>
          <a:bodyPr anchor="ctr"/>
          <a:lstStyle>
            <a:lvl1pPr algn="ct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DD6CF35-5CC2-D84E-935D-C78D0E7F1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4000" y="47625"/>
            <a:ext cx="3600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C19541-5F6E-2C4C-BF21-196C1C8E2E3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2A65CA6F-7D91-3C47-9C36-79BAEE1D48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44000" y="1476000"/>
            <a:ext cx="4140000" cy="41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7C14F64-0AD7-814E-ADBD-00D172CAC6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60000" y="1476000"/>
            <a:ext cx="4140000" cy="41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BC7CC9-C258-3543-B9DD-40781B83006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2FED24-8FC1-7544-BE72-9F3FF3638C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311" y="5905500"/>
            <a:ext cx="1779378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991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E172EE-4AF2-964C-851F-67AC8C108B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311" y="5905500"/>
            <a:ext cx="1779378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91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uotone 2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CDD45-0E24-824E-8528-54480BCF58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DB4FFB-A229-AF47-8E60-155F5A2CCF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3708754"/>
            <a:ext cx="6858000" cy="1549045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 Subtitle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0FF5F-86DC-2A48-BA0E-9956D2F5E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08000" y="288000"/>
            <a:ext cx="3528000" cy="252000"/>
          </a:xfrm>
        </p:spPr>
        <p:txBody>
          <a:bodyPr anchor="t" anchorCtr="0"/>
          <a:lstStyle>
            <a:lvl1pPr algn="ctr">
              <a:defRPr sz="1000" cap="all" spc="8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440004-9676-0B4E-8178-887B29F4E1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50" y="5904000"/>
            <a:ext cx="17907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1043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nse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63CDE-4DD1-EC4A-84C4-5DD7C09D0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4000" y="6563524"/>
            <a:ext cx="360000" cy="180000"/>
          </a:xfrm>
        </p:spPr>
        <p:txBody>
          <a:bodyPr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fld id="{2CC19541-5F6E-2C4C-BF21-196C1C8E2E3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EC8765E-7826-1748-8472-ADB34D09F79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60363" y="1475999"/>
            <a:ext cx="2700337" cy="4933481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0219AE79-442B-B24C-BB69-50651E6FEAA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218662" y="1475999"/>
            <a:ext cx="2700337" cy="4933482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1F34AE87-A884-3F46-BDEF-93AEDE5E01E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83356" y="396453"/>
            <a:ext cx="2700337" cy="601302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4F738EF-07CA-1144-A98A-54B9757C59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47624"/>
            <a:ext cx="5558999" cy="1080000"/>
          </a:xfrm>
        </p:spPr>
        <p:txBody>
          <a:bodyPr anchor="ctr"/>
          <a:lstStyle>
            <a:lvl1pPr algn="l">
              <a:defRPr sz="3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4F4F3D47-B439-104B-BEEC-3A61169D7A2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2006804" y="6562855"/>
            <a:ext cx="3086100" cy="180000"/>
          </a:xfrm>
        </p:spPr>
        <p:txBody>
          <a:bodyPr/>
          <a:lstStyle>
            <a:lvl1pPr>
              <a:defRPr sz="800" cap="none" spc="0" baseline="0"/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127A75-19B8-EE42-98A0-A61504FE57D9}"/>
              </a:ext>
            </a:extLst>
          </p:cNvPr>
          <p:cNvSpPr txBox="1"/>
          <p:nvPr userDrawn="1"/>
        </p:nvSpPr>
        <p:spPr>
          <a:xfrm>
            <a:off x="167211" y="6563523"/>
            <a:ext cx="3414613" cy="180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800" dirty="0">
                <a:solidFill>
                  <a:schemeClr val="accent1"/>
                </a:solidFill>
              </a:rPr>
              <a:t>University of Sussex Business School – </a:t>
            </a:r>
          </a:p>
        </p:txBody>
      </p:sp>
    </p:spTree>
    <p:extLst>
      <p:ext uri="{BB962C8B-B14F-4D97-AF65-F5344CB8AC3E}">
        <p14:creationId xmlns:p14="http://schemas.microsoft.com/office/powerpoint/2010/main" val="25537081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C9BCFD0-067D-6545-8C5D-27D2627541BB}"/>
              </a:ext>
            </a:extLst>
          </p:cNvPr>
          <p:cNvSpPr/>
          <p:nvPr userDrawn="1"/>
        </p:nvSpPr>
        <p:spPr>
          <a:xfrm>
            <a:off x="167211" y="1334950"/>
            <a:ext cx="4302000" cy="534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0761A1-26AD-8F4C-B978-7CBBA4FEEF95}"/>
              </a:ext>
            </a:extLst>
          </p:cNvPr>
          <p:cNvSpPr/>
          <p:nvPr userDrawn="1"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31EBE83-A22C-5046-BD27-98989801D2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47624"/>
            <a:ext cx="8424000" cy="1080000"/>
          </a:xfrm>
        </p:spPr>
        <p:txBody>
          <a:bodyPr anchor="ctr"/>
          <a:lstStyle>
            <a:lvl1pPr algn="ct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C7B40B0-3203-CF4D-9A88-A624E8DA0C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8786" y="1661024"/>
            <a:ext cx="3714817" cy="3723776"/>
          </a:xfrm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  <a:lvl2pPr algn="ctr">
              <a:defRPr>
                <a:solidFill>
                  <a:schemeClr val="accent1"/>
                </a:solidFill>
              </a:defRPr>
            </a:lvl2pPr>
            <a:lvl3pPr algn="ctr">
              <a:defRPr>
                <a:solidFill>
                  <a:schemeClr val="accent1"/>
                </a:solidFill>
              </a:defRPr>
            </a:lvl3pPr>
            <a:lvl4pPr algn="ctr">
              <a:defRPr>
                <a:solidFill>
                  <a:schemeClr val="accent1"/>
                </a:solidFill>
              </a:defRPr>
            </a:lvl4pPr>
            <a:lvl5pPr algn="ctr"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6225B155-635C-B54E-98A0-3C52FD0CBEA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F4D48016-9021-D745-AE00-DEBDCD99F3B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C19541-5F6E-2C4C-BF21-196C1C8E2E3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7DA10396-CCCF-0340-BB00-412EEECBC0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2000" y="1334950"/>
            <a:ext cx="4302000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4CFF857B-12AB-E04C-A1F6-FC4B79FE18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62000" y="4197601"/>
            <a:ext cx="2550890" cy="24637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C79CD37-E4DA-FA41-8E9D-41522B86F4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92890" y="4197601"/>
            <a:ext cx="1571110" cy="24637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E316A53-C9C4-7446-89F2-04D81C460D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176" y="5905500"/>
            <a:ext cx="1779378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528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3253311" y="1359468"/>
            <a:ext cx="5710689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pPr algn="ctr"/>
            <a:r>
              <a:rPr lang="en-GB" sz="1350" dirty="0">
                <a:solidFill>
                  <a:schemeClr val="accent1"/>
                </a:solidFill>
              </a:rPr>
              <a:t>Add text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3253311" y="4435477"/>
            <a:ext cx="2725458" cy="224932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125629" y="4435477"/>
            <a:ext cx="2838372" cy="224932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180000" y="3788396"/>
            <a:ext cx="2923563" cy="28964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pPr algn="ctr"/>
            <a:r>
              <a:rPr lang="en-GB" sz="1350" dirty="0">
                <a:solidFill>
                  <a:schemeClr val="accent1"/>
                </a:solidFill>
              </a:rPr>
              <a:t>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80000" y="1359468"/>
            <a:ext cx="2911644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4740E7-B28B-354B-894B-D5CB107AD1F7}"/>
              </a:ext>
            </a:extLst>
          </p:cNvPr>
          <p:cNvSpPr/>
          <p:nvPr userDrawn="1"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1A1AE9-B721-C541-ACDF-1A1B837E63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47624"/>
            <a:ext cx="8424000" cy="1080000"/>
          </a:xfrm>
        </p:spPr>
        <p:txBody>
          <a:bodyPr anchor="ctr"/>
          <a:lstStyle>
            <a:lvl1pPr algn="ct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14" name="Footer Placeholder 19">
            <a:extLst>
              <a:ext uri="{FF2B5EF4-FFF2-40B4-BE49-F238E27FC236}">
                <a16:creationId xmlns:a16="http://schemas.microsoft.com/office/drawing/2014/main" id="{92A5F2FD-6AD5-5947-A6AB-FA9F15F00EC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167211" y="50489"/>
            <a:ext cx="30861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  <p:sp>
        <p:nvSpPr>
          <p:cNvPr id="16" name="Slide Number Placeholder 20">
            <a:extLst>
              <a:ext uri="{FF2B5EF4-FFF2-40B4-BE49-F238E27FC236}">
                <a16:creationId xmlns:a16="http://schemas.microsoft.com/office/drawing/2014/main" id="{9905499C-3BA1-434B-A1EE-1D35AA6455B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8604000" y="47625"/>
            <a:ext cx="3600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C19541-5F6E-2C4C-BF21-196C1C8E2E3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38288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3253311" y="1359468"/>
            <a:ext cx="2846951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pPr algn="ctr"/>
            <a:r>
              <a:rPr lang="en-GB" sz="1350" dirty="0">
                <a:solidFill>
                  <a:schemeClr val="accent1"/>
                </a:solidFill>
              </a:rPr>
              <a:t>Add text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3253310" y="4435477"/>
            <a:ext cx="5710689" cy="224932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180000" y="3788396"/>
            <a:ext cx="2923563" cy="28964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pPr algn="ctr"/>
            <a:r>
              <a:rPr lang="en-GB" sz="1350" dirty="0">
                <a:solidFill>
                  <a:schemeClr val="accent1"/>
                </a:solidFill>
              </a:rPr>
              <a:t>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80000" y="1359468"/>
            <a:ext cx="2911644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4740E7-B28B-354B-894B-D5CB107AD1F7}"/>
              </a:ext>
            </a:extLst>
          </p:cNvPr>
          <p:cNvSpPr/>
          <p:nvPr userDrawn="1"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1A1AE9-B721-C541-ACDF-1A1B837E63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47624"/>
            <a:ext cx="8424000" cy="1080000"/>
          </a:xfrm>
        </p:spPr>
        <p:txBody>
          <a:bodyPr anchor="ctr"/>
          <a:lstStyle>
            <a:lvl1pPr algn="ct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14" name="Footer Placeholder 19">
            <a:extLst>
              <a:ext uri="{FF2B5EF4-FFF2-40B4-BE49-F238E27FC236}">
                <a16:creationId xmlns:a16="http://schemas.microsoft.com/office/drawing/2014/main" id="{92A5F2FD-6AD5-5947-A6AB-FA9F15F00EC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167211" y="50489"/>
            <a:ext cx="30861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  <p:sp>
        <p:nvSpPr>
          <p:cNvPr id="16" name="Slide Number Placeholder 20">
            <a:extLst>
              <a:ext uri="{FF2B5EF4-FFF2-40B4-BE49-F238E27FC236}">
                <a16:creationId xmlns:a16="http://schemas.microsoft.com/office/drawing/2014/main" id="{9905499C-3BA1-434B-A1EE-1D35AA6455B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8604000" y="47625"/>
            <a:ext cx="3600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C19541-5F6E-2C4C-BF21-196C1C8E2E3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FE3000-B803-144F-B6C8-97DB79EB2B62}"/>
              </a:ext>
            </a:extLst>
          </p:cNvPr>
          <p:cNvSpPr/>
          <p:nvPr userDrawn="1"/>
        </p:nvSpPr>
        <p:spPr>
          <a:xfrm>
            <a:off x="6261929" y="1359468"/>
            <a:ext cx="2702070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pPr algn="ctr"/>
            <a:r>
              <a:rPr lang="en-GB" sz="1350" dirty="0">
                <a:solidFill>
                  <a:schemeClr val="accent1"/>
                </a:solidFill>
              </a:rPr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63778705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C4740E7-B28B-354B-894B-D5CB107AD1F7}"/>
              </a:ext>
            </a:extLst>
          </p:cNvPr>
          <p:cNvSpPr/>
          <p:nvPr userDrawn="1"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1A1AE9-B721-C541-ACDF-1A1B837E63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47624"/>
            <a:ext cx="8424000" cy="1080000"/>
          </a:xfrm>
        </p:spPr>
        <p:txBody>
          <a:bodyPr anchor="ctr"/>
          <a:lstStyle>
            <a:lvl1pPr algn="ct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14" name="Footer Placeholder 19">
            <a:extLst>
              <a:ext uri="{FF2B5EF4-FFF2-40B4-BE49-F238E27FC236}">
                <a16:creationId xmlns:a16="http://schemas.microsoft.com/office/drawing/2014/main" id="{92A5F2FD-6AD5-5947-A6AB-FA9F15F00EC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167211" y="50489"/>
            <a:ext cx="30861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  <p:sp>
        <p:nvSpPr>
          <p:cNvPr id="16" name="Slide Number Placeholder 20">
            <a:extLst>
              <a:ext uri="{FF2B5EF4-FFF2-40B4-BE49-F238E27FC236}">
                <a16:creationId xmlns:a16="http://schemas.microsoft.com/office/drawing/2014/main" id="{9905499C-3BA1-434B-A1EE-1D35AA6455B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8604000" y="47625"/>
            <a:ext cx="3600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C19541-5F6E-2C4C-BF21-196C1C8E2E3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D56863F-F6CD-E24A-AA3A-95A03E55F18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180000" y="4119055"/>
            <a:ext cx="2825999" cy="2556000"/>
          </a:xfrm>
          <a:solidFill>
            <a:schemeClr val="bg2"/>
          </a:solidFill>
        </p:spPr>
        <p:txBody>
          <a:bodyPr lIns="360000" tIns="360000" rIns="360000" bIns="360000"/>
          <a:lstStyle>
            <a:lvl1pPr>
              <a:defRPr sz="1200"/>
            </a:lvl1pPr>
          </a:lstStyle>
          <a:p>
            <a:pPr lvl="0"/>
            <a:r>
              <a:rPr lang="en-US" dirty="0"/>
              <a:t>Add content or delete if not required.</a:t>
            </a:r>
            <a:endParaRPr lang="en-GB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E65073E-903D-774A-B1F5-49BFBA51439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79999" y="1364915"/>
            <a:ext cx="2826000" cy="2556000"/>
          </a:xfrm>
          <a:solidFill>
            <a:schemeClr val="bg2"/>
          </a:solidFill>
        </p:spPr>
        <p:txBody>
          <a:bodyPr lIns="360000" tIns="360000" rIns="360000" bIns="360000"/>
          <a:lstStyle>
            <a:lvl1pPr>
              <a:defRPr sz="1200"/>
            </a:lvl1pPr>
          </a:lstStyle>
          <a:p>
            <a:pPr lvl="0"/>
            <a:r>
              <a:rPr lang="en-US" dirty="0"/>
              <a:t>Add content or delete if not required.</a:t>
            </a:r>
            <a:endParaRPr lang="en-GB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49033BA-802B-9D4E-86E7-1DCABD905243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159793" y="4119055"/>
            <a:ext cx="2825999" cy="2556000"/>
          </a:xfrm>
          <a:solidFill>
            <a:schemeClr val="bg2"/>
          </a:solidFill>
        </p:spPr>
        <p:txBody>
          <a:bodyPr lIns="360000" tIns="360000" rIns="360000" bIns="360000"/>
          <a:lstStyle>
            <a:lvl1pPr>
              <a:defRPr sz="1200"/>
            </a:lvl1pPr>
          </a:lstStyle>
          <a:p>
            <a:pPr lvl="0"/>
            <a:r>
              <a:rPr lang="en-US" dirty="0"/>
              <a:t>Add content or delete if not required.</a:t>
            </a:r>
            <a:endParaRPr lang="en-GB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3B30A9D2-E284-2E4C-A561-386EF0A682B7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159792" y="1364915"/>
            <a:ext cx="2826000" cy="2556000"/>
          </a:xfrm>
          <a:solidFill>
            <a:schemeClr val="bg2"/>
          </a:solidFill>
        </p:spPr>
        <p:txBody>
          <a:bodyPr lIns="360000" tIns="360000" rIns="360000" bIns="360000"/>
          <a:lstStyle>
            <a:lvl1pPr>
              <a:defRPr sz="1200"/>
            </a:lvl1pPr>
          </a:lstStyle>
          <a:p>
            <a:pPr lvl="0"/>
            <a:r>
              <a:rPr lang="en-US" dirty="0"/>
              <a:t>Add content or delete if not required.</a:t>
            </a:r>
            <a:endParaRPr lang="en-GB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12B41031-5953-1A41-9DB9-9AD4FADFC778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45980" y="4119055"/>
            <a:ext cx="2825999" cy="2556000"/>
          </a:xfrm>
          <a:solidFill>
            <a:schemeClr val="bg2"/>
          </a:solidFill>
        </p:spPr>
        <p:txBody>
          <a:bodyPr lIns="360000" tIns="360000" rIns="360000" bIns="360000"/>
          <a:lstStyle>
            <a:lvl1pPr>
              <a:defRPr sz="1200"/>
            </a:lvl1pPr>
          </a:lstStyle>
          <a:p>
            <a:pPr lvl="0"/>
            <a:r>
              <a:rPr lang="en-US" dirty="0"/>
              <a:t>Add content or delete if not required.</a:t>
            </a:r>
            <a:endParaRPr lang="en-GB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5982CB3-F96D-4847-90D1-78412688D8DB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145979" y="1364915"/>
            <a:ext cx="2826000" cy="2556000"/>
          </a:xfrm>
          <a:solidFill>
            <a:schemeClr val="bg2"/>
          </a:solidFill>
        </p:spPr>
        <p:txBody>
          <a:bodyPr lIns="360000" tIns="360000" rIns="360000" bIns="360000"/>
          <a:lstStyle>
            <a:lvl1pPr>
              <a:defRPr sz="1200"/>
            </a:lvl1pPr>
          </a:lstStyle>
          <a:p>
            <a:pPr lvl="0"/>
            <a:r>
              <a:rPr lang="en-US" dirty="0"/>
              <a:t>Add content or delete if not required.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50339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graph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CDD45-0E24-824E-8528-54480BCF58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DB4FFB-A229-AF47-8E60-155F5A2CCF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3708754"/>
            <a:ext cx="6858000" cy="1549045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 Subtitle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0FF5F-86DC-2A48-BA0E-9956D2F5E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08000" y="288000"/>
            <a:ext cx="3528000" cy="252000"/>
          </a:xfrm>
        </p:spPr>
        <p:txBody>
          <a:bodyPr anchor="t" anchorCtr="0"/>
          <a:lstStyle>
            <a:lvl1pPr algn="ctr">
              <a:defRPr sz="1000" cap="all" spc="8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440004-9676-0B4E-8178-887B29F4E1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50" y="5904000"/>
            <a:ext cx="1790700" cy="533400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24B3BA0-D790-AA4A-8769-3F7F2CB96B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99" y="4794250"/>
            <a:ext cx="2800351" cy="1698625"/>
          </a:xfrm>
          <a:solidFill>
            <a:schemeClr val="accent2"/>
          </a:solidFill>
        </p:spPr>
        <p:txBody>
          <a:bodyPr anchor="ctr"/>
          <a:lstStyle>
            <a:lvl1pPr marL="0" marR="0" indent="0" algn="ctr" defTabSz="1260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400" b="1" i="0">
                <a:solidFill>
                  <a:schemeClr val="bg1"/>
                </a:solidFill>
                <a:effectLst/>
              </a:defRPr>
            </a:lvl1pPr>
          </a:lstStyle>
          <a:p>
            <a:pPr marL="0" marR="0" lvl="0" indent="0" algn="ctr" defTabSz="1260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To change background image, right-click (or shift+F10 on a PC/</a:t>
            </a:r>
            <a:r>
              <a:rPr lang="en-GB" dirty="0" err="1"/>
              <a:t>ctrl+click</a:t>
            </a:r>
            <a:r>
              <a:rPr lang="en-GB" dirty="0"/>
              <a:t> on a Mac) on the image and select ‘Format Background’. Click ‘Insert picture from File’</a:t>
            </a:r>
          </a:p>
        </p:txBody>
      </p:sp>
    </p:spTree>
    <p:extLst>
      <p:ext uri="{BB962C8B-B14F-4D97-AF65-F5344CB8AC3E}">
        <p14:creationId xmlns:p14="http://schemas.microsoft.com/office/powerpoint/2010/main" val="35838137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uotone 1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CDD45-0E24-824E-8528-54480BCF58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DB4FFB-A229-AF47-8E60-155F5A2CCF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3708754"/>
            <a:ext cx="6858000" cy="1549045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 Subtitle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0FF5F-86DC-2A48-BA0E-9956D2F5E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08000" y="288000"/>
            <a:ext cx="3528000" cy="252000"/>
          </a:xfrm>
        </p:spPr>
        <p:txBody>
          <a:bodyPr anchor="t" anchorCtr="0"/>
          <a:lstStyle>
            <a:lvl1pPr algn="ctr">
              <a:defRPr sz="1000" cap="all" spc="8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440004-9676-0B4E-8178-887B29F4E1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50" y="5904000"/>
            <a:ext cx="17907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3958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uotone 2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CDD45-0E24-824E-8528-54480BCF58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DB4FFB-A229-AF47-8E60-155F5A2CCF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3708754"/>
            <a:ext cx="6858000" cy="1549045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 Subtitle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0FF5F-86DC-2A48-BA0E-9956D2F5E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08000" y="288000"/>
            <a:ext cx="3528000" cy="252000"/>
          </a:xfrm>
        </p:spPr>
        <p:txBody>
          <a:bodyPr anchor="t" anchorCtr="0"/>
          <a:lstStyle>
            <a:lvl1pPr algn="ctr">
              <a:defRPr sz="1000" cap="all" spc="8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440004-9676-0B4E-8178-887B29F4E1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50" y="5904000"/>
            <a:ext cx="17907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346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CDD45-0E24-824E-8528-54480BCF58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DB4FFB-A229-AF47-8E60-155F5A2CCF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3708754"/>
            <a:ext cx="6858000" cy="1549045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 Subtitle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0FF5F-86DC-2A48-BA0E-9956D2F5E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08000" y="288000"/>
            <a:ext cx="3528000" cy="252000"/>
          </a:xfrm>
        </p:spPr>
        <p:txBody>
          <a:bodyPr anchor="t" anchorCtr="0"/>
          <a:lstStyle>
            <a:lvl1pPr algn="ctr">
              <a:defRPr sz="1000" cap="all" spc="8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440004-9676-0B4E-8178-887B29F4E1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50" y="5904000"/>
            <a:ext cx="17907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6543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r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CDD45-0E24-824E-8528-54480BCF58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1122362"/>
            <a:ext cx="6858000" cy="4261727"/>
          </a:xfrm>
        </p:spPr>
        <p:txBody>
          <a:bodyPr anchor="ctr"/>
          <a:lstStyle>
            <a:lvl1pPr algn="ct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Section tile, quote or statement text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0FF5F-86DC-2A48-BA0E-9956D2F5E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08000" y="288000"/>
            <a:ext cx="3528000" cy="252000"/>
          </a:xfrm>
        </p:spPr>
        <p:txBody>
          <a:bodyPr anchor="t" anchorCtr="0"/>
          <a:lstStyle>
            <a:lvl1pPr algn="ctr">
              <a:defRPr sz="1000" cap="all" spc="8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440004-9676-0B4E-8178-887B29F4E1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50" y="5904000"/>
            <a:ext cx="17907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239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CDD45-0E24-824E-8528-54480BCF58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DB4FFB-A229-AF47-8E60-155F5A2CCF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3708754"/>
            <a:ext cx="6858000" cy="1549045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 Subtitle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0FF5F-86DC-2A48-BA0E-9956D2F5E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08000" y="288000"/>
            <a:ext cx="3528000" cy="252000"/>
          </a:xfrm>
        </p:spPr>
        <p:txBody>
          <a:bodyPr anchor="t" anchorCtr="0"/>
          <a:lstStyle>
            <a:lvl1pPr algn="ctr">
              <a:defRPr sz="1000" cap="all" spc="8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440004-9676-0B4E-8178-887B29F4E1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50" y="5904000"/>
            <a:ext cx="17907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827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CEB79FC-C7F9-7A41-9F31-DE5E9936D5B9}"/>
              </a:ext>
            </a:extLst>
          </p:cNvPr>
          <p:cNvSpPr/>
          <p:nvPr userDrawn="1"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5CDD45-0E24-824E-8528-54480BCF58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47624"/>
            <a:ext cx="8424000" cy="1080000"/>
          </a:xfrm>
        </p:spPr>
        <p:txBody>
          <a:bodyPr anchor="ctr"/>
          <a:lstStyle>
            <a:lvl1pPr algn="ct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DB4FFB-A229-AF47-8E60-155F5A2CCF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2448000"/>
            <a:ext cx="6858000" cy="23400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 introduction text or statement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0FF5F-86DC-2A48-BA0E-9956D2F5E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08000" y="1476000"/>
            <a:ext cx="3528000" cy="252000"/>
          </a:xfrm>
        </p:spPr>
        <p:txBody>
          <a:bodyPr anchor="t" anchorCtr="0"/>
          <a:lstStyle>
            <a:lvl1pPr>
              <a:defRPr sz="1000" cap="all" spc="80" baseline="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en-GB"/>
              <a:t>SPRU - Science Policy Research Unit 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F0961-687E-414F-B883-189E0943E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C19541-5F6E-2C4C-BF21-196C1C8E2E31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0B9C83-55C2-E04A-A322-D2E5553ED1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311" y="5905500"/>
            <a:ext cx="1779378" cy="533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EB2273-3E9C-714C-947C-062AFA427E83}"/>
              </a:ext>
            </a:extLst>
          </p:cNvPr>
          <p:cNvSpPr txBox="1"/>
          <p:nvPr userDrawn="1"/>
        </p:nvSpPr>
        <p:spPr>
          <a:xfrm>
            <a:off x="10096766" y="-35169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35391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0D3A48-071A-3948-B64A-C1CBE0E2FAB2}"/>
              </a:ext>
            </a:extLst>
          </p:cNvPr>
          <p:cNvSpPr/>
          <p:nvPr userDrawn="1"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7E96223-04E2-904A-B269-0437DF59C34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47624"/>
            <a:ext cx="8424000" cy="1080000"/>
          </a:xfrm>
        </p:spPr>
        <p:txBody>
          <a:bodyPr anchor="ctr"/>
          <a:lstStyle>
            <a:lvl1pPr algn="ct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47E9B5-E429-6846-86BD-0F18F3D87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4000" y="47625"/>
            <a:ext cx="3600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C19541-5F6E-2C4C-BF21-196C1C8E2E3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5C8E32-874A-B143-97A4-7A85A30BAE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z="800" cap="none" spc="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A3A0A6-2360-E749-813F-4C2BB76956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9999" y="1475999"/>
            <a:ext cx="4140000" cy="4140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8" name="Content Placeholder 11">
            <a:extLst>
              <a:ext uri="{FF2B5EF4-FFF2-40B4-BE49-F238E27FC236}">
                <a16:creationId xmlns:a16="http://schemas.microsoft.com/office/drawing/2014/main" id="{A6E03B43-8C85-3146-B22E-4FD9A082F70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43438" y="1476375"/>
            <a:ext cx="4140200" cy="4140200"/>
          </a:xfrm>
        </p:spPr>
        <p:txBody>
          <a:bodyPr/>
          <a:lstStyle/>
          <a:p>
            <a:pPr lvl="0"/>
            <a:r>
              <a:rPr lang="en-US" dirty="0"/>
              <a:t>Add chart/table/photo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54913A-3918-E54A-A1FE-D8C1F93214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311" y="5905500"/>
            <a:ext cx="1779378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40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57">
          <p15:clr>
            <a:srgbClr val="FBAE40"/>
          </p15:clr>
        </p15:guide>
        <p15:guide id="3" pos="2903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84000" y="1476000"/>
            <a:ext cx="2700000" cy="41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0D3A48-071A-3948-B64A-C1CBE0E2FAB2}"/>
              </a:ext>
            </a:extLst>
          </p:cNvPr>
          <p:cNvSpPr/>
          <p:nvPr userDrawn="1"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7E96223-04E2-904A-B269-0437DF59C34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47624"/>
            <a:ext cx="8424000" cy="1080000"/>
          </a:xfrm>
        </p:spPr>
        <p:txBody>
          <a:bodyPr anchor="ctr"/>
          <a:lstStyle>
            <a:lvl1pPr algn="ct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47E9B5-E429-6846-86BD-0F18F3D87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4000" y="47625"/>
            <a:ext cx="3600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C19541-5F6E-2C4C-BF21-196C1C8E2E3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5C8E32-874A-B143-97A4-7A85A30BAE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z="800" cap="none" spc="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A3A0A6-2360-E749-813F-4C2BB76956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9999" y="1475999"/>
            <a:ext cx="2700000" cy="4140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AB1F66A-DEB0-684D-B5D3-31629EAC14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22000" y="1475999"/>
            <a:ext cx="2700000" cy="4140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41EF34-A6C4-AB48-9051-840CDBA4F6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311" y="5905500"/>
            <a:ext cx="1779378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247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57">
          <p15:clr>
            <a:srgbClr val="FBAE40"/>
          </p15:clr>
        </p15:guide>
        <p15:guide id="3" pos="2903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C9BCFD0-067D-6545-8C5D-27D2627541BB}"/>
              </a:ext>
            </a:extLst>
          </p:cNvPr>
          <p:cNvSpPr/>
          <p:nvPr userDrawn="1"/>
        </p:nvSpPr>
        <p:spPr>
          <a:xfrm>
            <a:off x="4680000" y="1334950"/>
            <a:ext cx="4302000" cy="534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A57B211-0045-2844-B5DA-1D7E13A68B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0000" y="1334950"/>
            <a:ext cx="4302000" cy="5346000"/>
          </a:xfrm>
        </p:spPr>
        <p:txBody>
          <a:bodyPr/>
          <a:lstStyle>
            <a:lvl1pPr>
              <a:defRPr sz="1200"/>
            </a:lvl1pPr>
          </a:lstStyle>
          <a:p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E6D62C-CA9F-B648-9F03-C8CF6C941C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304" y="5904000"/>
            <a:ext cx="1790700" cy="5334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40761A1-26AD-8F4C-B978-7CBBA4FEEF95}"/>
              </a:ext>
            </a:extLst>
          </p:cNvPr>
          <p:cNvSpPr/>
          <p:nvPr userDrawn="1"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31EBE83-A22C-5046-BD27-98989801D2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47624"/>
            <a:ext cx="8424000" cy="1080000"/>
          </a:xfrm>
        </p:spPr>
        <p:txBody>
          <a:bodyPr anchor="ctr"/>
          <a:lstStyle>
            <a:lvl1pPr algn="ct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C7B40B0-3203-CF4D-9A88-A624E8DA0C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81575" y="1661024"/>
            <a:ext cx="3714817" cy="3723776"/>
          </a:xfrm>
        </p:spPr>
        <p:txBody>
          <a:bodyPr anchor="ctr"/>
          <a:lstStyle>
            <a:lvl1pPr algn="ctr"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F4D48016-9021-D745-AE00-DEBDCD99F3B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C19541-5F6E-2C4C-BF21-196C1C8E2E3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317502-C27C-FB44-A9DD-A2CB8CCF8C1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D0EED9-FA6A-7B42-91E1-DA8F03660D1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4981574" y="1417474"/>
            <a:ext cx="3714817" cy="180000"/>
          </a:xfrm>
        </p:spPr>
        <p:txBody>
          <a:bodyPr/>
          <a:lstStyle>
            <a:lvl1pPr algn="ctr">
              <a:defRPr cap="all" spc="8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26908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358D9A-2D1B-4343-A341-EED6475A20E7}"/>
              </a:ext>
            </a:extLst>
          </p:cNvPr>
          <p:cNvSpPr/>
          <p:nvPr userDrawn="1"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D7ADA7-995B-A647-A79A-89447D55F3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47624"/>
            <a:ext cx="8424000" cy="1080000"/>
          </a:xfrm>
        </p:spPr>
        <p:txBody>
          <a:bodyPr anchor="ctr"/>
          <a:lstStyle>
            <a:lvl1pPr algn="ct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9D6B513-3819-7244-9EB7-E0FD3745B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4000" y="47625"/>
            <a:ext cx="3600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C19541-5F6E-2C4C-BF21-196C1C8E2E3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F5D1C0F-74B3-8A4E-AAC6-F9A9FAAF8A5F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60363" y="1470025"/>
            <a:ext cx="8423275" cy="4164013"/>
          </a:xfrm>
        </p:spPr>
        <p:txBody>
          <a:bodyPr/>
          <a:lstStyle/>
          <a:p>
            <a:pPr lvl="0"/>
            <a:r>
              <a:rPr lang="en-US" dirty="0"/>
              <a:t>Add chart/table/photo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83845-5854-164D-9D7C-28AF5EC6DD6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7DED98-BE47-544E-8BAB-CFCEBF228F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311" y="5905500"/>
            <a:ext cx="1779378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1468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6D81C43-8221-2A45-AEF1-CF3F0F1FDDCE}"/>
              </a:ext>
            </a:extLst>
          </p:cNvPr>
          <p:cNvSpPr/>
          <p:nvPr userDrawn="1"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98FDC9-9F20-E049-ABF0-2BC5CCB3F1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47624"/>
            <a:ext cx="8424000" cy="1080000"/>
          </a:xfrm>
        </p:spPr>
        <p:txBody>
          <a:bodyPr anchor="ctr"/>
          <a:lstStyle>
            <a:lvl1pPr algn="ct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DD6CF35-5CC2-D84E-935D-C78D0E7F1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4000" y="47625"/>
            <a:ext cx="3600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C19541-5F6E-2C4C-BF21-196C1C8E2E3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2A65CA6F-7D91-3C47-9C36-79BAEE1D48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44000" y="1476000"/>
            <a:ext cx="4140000" cy="41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7C14F64-0AD7-814E-ADBD-00D172CAC6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60000" y="1476000"/>
            <a:ext cx="4140000" cy="41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BC7CC9-C258-3543-B9DD-40781B83006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156173-75A0-3248-BE50-DE85F41CCA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311" y="5905500"/>
            <a:ext cx="1779378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34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BB5BCA-09DD-C14C-AAA8-E49EC1B0FD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311" y="5905500"/>
            <a:ext cx="1779378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5020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nse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63CDE-4DD1-EC4A-84C4-5DD7C09D0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4000" y="6563524"/>
            <a:ext cx="360000" cy="180000"/>
          </a:xfrm>
        </p:spPr>
        <p:txBody>
          <a:bodyPr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fld id="{2CC19541-5F6E-2C4C-BF21-196C1C8E2E3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EC8765E-7826-1748-8472-ADB34D09F79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60363" y="1475999"/>
            <a:ext cx="2700337" cy="4933481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0219AE79-442B-B24C-BB69-50651E6FEAA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218662" y="1475999"/>
            <a:ext cx="2700337" cy="4933482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1F34AE87-A884-3F46-BDEF-93AEDE5E01E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83356" y="396453"/>
            <a:ext cx="2700337" cy="601302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4F738EF-07CA-1144-A98A-54B9757C59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47624"/>
            <a:ext cx="5558999" cy="1080000"/>
          </a:xfrm>
        </p:spPr>
        <p:txBody>
          <a:bodyPr anchor="ctr"/>
          <a:lstStyle>
            <a:lvl1pPr algn="l">
              <a:defRPr sz="3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4F4F3D47-B439-104B-BEEC-3A61169D7A2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2006804" y="6562855"/>
            <a:ext cx="3086100" cy="180000"/>
          </a:xfrm>
        </p:spPr>
        <p:txBody>
          <a:bodyPr/>
          <a:lstStyle>
            <a:lvl1pPr>
              <a:defRPr sz="800" cap="none" spc="0" baseline="0"/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127A75-19B8-EE42-98A0-A61504FE57D9}"/>
              </a:ext>
            </a:extLst>
          </p:cNvPr>
          <p:cNvSpPr txBox="1"/>
          <p:nvPr userDrawn="1"/>
        </p:nvSpPr>
        <p:spPr>
          <a:xfrm>
            <a:off x="167211" y="6563523"/>
            <a:ext cx="3414613" cy="180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800" dirty="0">
                <a:solidFill>
                  <a:schemeClr val="accent2"/>
                </a:solidFill>
              </a:rPr>
              <a:t>University of Sussex Business School – </a:t>
            </a:r>
          </a:p>
        </p:txBody>
      </p:sp>
    </p:spTree>
    <p:extLst>
      <p:ext uri="{BB962C8B-B14F-4D97-AF65-F5344CB8AC3E}">
        <p14:creationId xmlns:p14="http://schemas.microsoft.com/office/powerpoint/2010/main" val="32172103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C9BCFD0-067D-6545-8C5D-27D2627541BB}"/>
              </a:ext>
            </a:extLst>
          </p:cNvPr>
          <p:cNvSpPr/>
          <p:nvPr userDrawn="1"/>
        </p:nvSpPr>
        <p:spPr>
          <a:xfrm>
            <a:off x="167211" y="1334950"/>
            <a:ext cx="4302000" cy="534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0761A1-26AD-8F4C-B978-7CBBA4FEEF95}"/>
              </a:ext>
            </a:extLst>
          </p:cNvPr>
          <p:cNvSpPr/>
          <p:nvPr userDrawn="1"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31EBE83-A22C-5046-BD27-98989801D2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47624"/>
            <a:ext cx="8424000" cy="1080000"/>
          </a:xfrm>
        </p:spPr>
        <p:txBody>
          <a:bodyPr anchor="ctr"/>
          <a:lstStyle>
            <a:lvl1pPr algn="ct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C7B40B0-3203-CF4D-9A88-A624E8DA0C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8786" y="1661024"/>
            <a:ext cx="3714817" cy="3723776"/>
          </a:xfrm>
        </p:spPr>
        <p:txBody>
          <a:bodyPr anchor="ctr"/>
          <a:lstStyle>
            <a:lvl1pPr algn="ctr">
              <a:defRPr>
                <a:solidFill>
                  <a:schemeClr val="accent2"/>
                </a:solidFill>
              </a:defRPr>
            </a:lvl1pPr>
            <a:lvl2pPr algn="ctr">
              <a:defRPr>
                <a:solidFill>
                  <a:schemeClr val="accent2"/>
                </a:solidFill>
              </a:defRPr>
            </a:lvl2pPr>
            <a:lvl3pPr algn="ctr">
              <a:defRPr>
                <a:solidFill>
                  <a:schemeClr val="accent2"/>
                </a:solidFill>
              </a:defRPr>
            </a:lvl3pPr>
            <a:lvl4pPr algn="ctr">
              <a:defRPr>
                <a:solidFill>
                  <a:schemeClr val="accent2"/>
                </a:solidFill>
              </a:defRPr>
            </a:lvl4pPr>
            <a:lvl5pPr algn="ctr"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6225B155-635C-B54E-98A0-3C52FD0CBEA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F4D48016-9021-D745-AE00-DEBDCD99F3B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C19541-5F6E-2C4C-BF21-196C1C8E2E3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7DA10396-CCCF-0340-BB00-412EEECBC0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2000" y="1334950"/>
            <a:ext cx="4302000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4CFF857B-12AB-E04C-A1F6-FC4B79FE18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62000" y="4197601"/>
            <a:ext cx="2550890" cy="24637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C79CD37-E4DA-FA41-8E9D-41522B86F4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92890" y="4197601"/>
            <a:ext cx="1571110" cy="24637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E316A53-C9C4-7446-89F2-04D81C460D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176" y="5905500"/>
            <a:ext cx="1779378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08456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3253311" y="1359468"/>
            <a:ext cx="5710689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pPr algn="ctr"/>
            <a:r>
              <a:rPr lang="en-GB" sz="1350" dirty="0">
                <a:solidFill>
                  <a:schemeClr val="accent2"/>
                </a:solidFill>
              </a:rPr>
              <a:t>Add text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3253311" y="4435477"/>
            <a:ext cx="2725458" cy="224932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125629" y="4435477"/>
            <a:ext cx="2838372" cy="224932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180000" y="3788396"/>
            <a:ext cx="2923563" cy="28964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pPr algn="ctr"/>
            <a:r>
              <a:rPr lang="en-GB" sz="1350" dirty="0">
                <a:solidFill>
                  <a:schemeClr val="accent2"/>
                </a:solidFill>
              </a:rPr>
              <a:t>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80000" y="1359468"/>
            <a:ext cx="2911644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4740E7-B28B-354B-894B-D5CB107AD1F7}"/>
              </a:ext>
            </a:extLst>
          </p:cNvPr>
          <p:cNvSpPr/>
          <p:nvPr userDrawn="1"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1A1AE9-B721-C541-ACDF-1A1B837E63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47624"/>
            <a:ext cx="8424000" cy="1080000"/>
          </a:xfrm>
        </p:spPr>
        <p:txBody>
          <a:bodyPr anchor="ctr"/>
          <a:lstStyle>
            <a:lvl1pPr algn="ct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14" name="Footer Placeholder 19">
            <a:extLst>
              <a:ext uri="{FF2B5EF4-FFF2-40B4-BE49-F238E27FC236}">
                <a16:creationId xmlns:a16="http://schemas.microsoft.com/office/drawing/2014/main" id="{92A5F2FD-6AD5-5947-A6AB-FA9F15F00EC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167211" y="50489"/>
            <a:ext cx="30861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  <p:sp>
        <p:nvSpPr>
          <p:cNvPr id="16" name="Slide Number Placeholder 20">
            <a:extLst>
              <a:ext uri="{FF2B5EF4-FFF2-40B4-BE49-F238E27FC236}">
                <a16:creationId xmlns:a16="http://schemas.microsoft.com/office/drawing/2014/main" id="{9905499C-3BA1-434B-A1EE-1D35AA6455B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8604000" y="47625"/>
            <a:ext cx="3600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C19541-5F6E-2C4C-BF21-196C1C8E2E3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9729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r Stat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CDD45-0E24-824E-8528-54480BCF58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1122362"/>
            <a:ext cx="6858000" cy="4261727"/>
          </a:xfrm>
        </p:spPr>
        <p:txBody>
          <a:bodyPr anchor="ctr"/>
          <a:lstStyle>
            <a:lvl1pPr algn="ct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Section tile, quote or statement text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0FF5F-86DC-2A48-BA0E-9956D2F5E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08000" y="288000"/>
            <a:ext cx="3528000" cy="252000"/>
          </a:xfrm>
        </p:spPr>
        <p:txBody>
          <a:bodyPr anchor="t" anchorCtr="0"/>
          <a:lstStyle>
            <a:lvl1pPr algn="ctr">
              <a:defRPr sz="1000" cap="all" spc="8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440004-9676-0B4E-8178-887B29F4E1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50" y="5904000"/>
            <a:ext cx="17907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9937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3253311" y="1359468"/>
            <a:ext cx="2846951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pPr algn="ctr"/>
            <a:r>
              <a:rPr lang="en-GB" sz="1350" dirty="0">
                <a:solidFill>
                  <a:schemeClr val="accent2"/>
                </a:solidFill>
              </a:rPr>
              <a:t>Add text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3253310" y="4435477"/>
            <a:ext cx="5710689" cy="224932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180000" y="3788396"/>
            <a:ext cx="2923563" cy="28964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pPr algn="ctr"/>
            <a:r>
              <a:rPr lang="en-GB" sz="1350" dirty="0">
                <a:solidFill>
                  <a:schemeClr val="accent2"/>
                </a:solidFill>
              </a:rPr>
              <a:t>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80000" y="1359468"/>
            <a:ext cx="2911644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4740E7-B28B-354B-894B-D5CB107AD1F7}"/>
              </a:ext>
            </a:extLst>
          </p:cNvPr>
          <p:cNvSpPr/>
          <p:nvPr userDrawn="1"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1A1AE9-B721-C541-ACDF-1A1B837E63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47624"/>
            <a:ext cx="8424000" cy="1080000"/>
          </a:xfrm>
        </p:spPr>
        <p:txBody>
          <a:bodyPr anchor="ctr"/>
          <a:lstStyle>
            <a:lvl1pPr algn="ct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14" name="Footer Placeholder 19">
            <a:extLst>
              <a:ext uri="{FF2B5EF4-FFF2-40B4-BE49-F238E27FC236}">
                <a16:creationId xmlns:a16="http://schemas.microsoft.com/office/drawing/2014/main" id="{92A5F2FD-6AD5-5947-A6AB-FA9F15F00EC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167211" y="50489"/>
            <a:ext cx="30861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  <p:sp>
        <p:nvSpPr>
          <p:cNvPr id="16" name="Slide Number Placeholder 20">
            <a:extLst>
              <a:ext uri="{FF2B5EF4-FFF2-40B4-BE49-F238E27FC236}">
                <a16:creationId xmlns:a16="http://schemas.microsoft.com/office/drawing/2014/main" id="{9905499C-3BA1-434B-A1EE-1D35AA6455B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8604000" y="47625"/>
            <a:ext cx="3600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C19541-5F6E-2C4C-BF21-196C1C8E2E3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FE3000-B803-144F-B6C8-97DB79EB2B62}"/>
              </a:ext>
            </a:extLst>
          </p:cNvPr>
          <p:cNvSpPr/>
          <p:nvPr userDrawn="1"/>
        </p:nvSpPr>
        <p:spPr>
          <a:xfrm>
            <a:off x="6261929" y="1359468"/>
            <a:ext cx="2702070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pPr algn="ctr"/>
            <a:r>
              <a:rPr lang="en-GB" sz="1350" dirty="0">
                <a:solidFill>
                  <a:schemeClr val="accent2"/>
                </a:solidFill>
              </a:rPr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80341688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C4740E7-B28B-354B-894B-D5CB107AD1F7}"/>
              </a:ext>
            </a:extLst>
          </p:cNvPr>
          <p:cNvSpPr/>
          <p:nvPr userDrawn="1"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1A1AE9-B721-C541-ACDF-1A1B837E63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47624"/>
            <a:ext cx="8424000" cy="1080000"/>
          </a:xfrm>
        </p:spPr>
        <p:txBody>
          <a:bodyPr anchor="ctr"/>
          <a:lstStyle>
            <a:lvl1pPr algn="ct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14" name="Footer Placeholder 19">
            <a:extLst>
              <a:ext uri="{FF2B5EF4-FFF2-40B4-BE49-F238E27FC236}">
                <a16:creationId xmlns:a16="http://schemas.microsoft.com/office/drawing/2014/main" id="{92A5F2FD-6AD5-5947-A6AB-FA9F15F00EC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167211" y="50489"/>
            <a:ext cx="30861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  <p:sp>
        <p:nvSpPr>
          <p:cNvPr id="16" name="Slide Number Placeholder 20">
            <a:extLst>
              <a:ext uri="{FF2B5EF4-FFF2-40B4-BE49-F238E27FC236}">
                <a16:creationId xmlns:a16="http://schemas.microsoft.com/office/drawing/2014/main" id="{9905499C-3BA1-434B-A1EE-1D35AA6455B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8604000" y="47625"/>
            <a:ext cx="3600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C19541-5F6E-2C4C-BF21-196C1C8E2E3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D56863F-F6CD-E24A-AA3A-95A03E55F18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180000" y="4119055"/>
            <a:ext cx="2825999" cy="2556000"/>
          </a:xfrm>
          <a:solidFill>
            <a:schemeClr val="bg2"/>
          </a:solidFill>
        </p:spPr>
        <p:txBody>
          <a:bodyPr lIns="360000" tIns="360000" rIns="360000" bIns="360000"/>
          <a:lstStyle>
            <a:lvl1pPr>
              <a:defRPr sz="1200"/>
            </a:lvl1pPr>
          </a:lstStyle>
          <a:p>
            <a:pPr lvl="0"/>
            <a:r>
              <a:rPr lang="en-US" dirty="0"/>
              <a:t>Add content or delete if not required.</a:t>
            </a:r>
            <a:endParaRPr lang="en-GB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E65073E-903D-774A-B1F5-49BFBA51439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79999" y="1364915"/>
            <a:ext cx="2826000" cy="2556000"/>
          </a:xfrm>
          <a:solidFill>
            <a:schemeClr val="bg2"/>
          </a:solidFill>
        </p:spPr>
        <p:txBody>
          <a:bodyPr lIns="360000" tIns="360000" rIns="360000" bIns="360000"/>
          <a:lstStyle>
            <a:lvl1pPr>
              <a:defRPr sz="1200"/>
            </a:lvl1pPr>
          </a:lstStyle>
          <a:p>
            <a:pPr lvl="0"/>
            <a:r>
              <a:rPr lang="en-US" dirty="0"/>
              <a:t>Add content or delete if not required.</a:t>
            </a:r>
            <a:endParaRPr lang="en-GB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49033BA-802B-9D4E-86E7-1DCABD905243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159793" y="4119055"/>
            <a:ext cx="2825999" cy="2556000"/>
          </a:xfrm>
          <a:solidFill>
            <a:schemeClr val="bg2"/>
          </a:solidFill>
        </p:spPr>
        <p:txBody>
          <a:bodyPr lIns="360000" tIns="360000" rIns="360000" bIns="360000"/>
          <a:lstStyle>
            <a:lvl1pPr>
              <a:defRPr sz="1200"/>
            </a:lvl1pPr>
          </a:lstStyle>
          <a:p>
            <a:pPr lvl="0"/>
            <a:r>
              <a:rPr lang="en-US" dirty="0"/>
              <a:t>Add content or delete if not required.</a:t>
            </a:r>
            <a:endParaRPr lang="en-GB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3B30A9D2-E284-2E4C-A561-386EF0A682B7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159792" y="1364915"/>
            <a:ext cx="2826000" cy="2556000"/>
          </a:xfrm>
          <a:solidFill>
            <a:schemeClr val="bg2"/>
          </a:solidFill>
        </p:spPr>
        <p:txBody>
          <a:bodyPr lIns="360000" tIns="360000" rIns="360000" bIns="360000"/>
          <a:lstStyle>
            <a:lvl1pPr>
              <a:defRPr sz="1200"/>
            </a:lvl1pPr>
          </a:lstStyle>
          <a:p>
            <a:pPr lvl="0"/>
            <a:r>
              <a:rPr lang="en-US" dirty="0"/>
              <a:t>Add content or delete if not required.</a:t>
            </a:r>
            <a:endParaRPr lang="en-GB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12B41031-5953-1A41-9DB9-9AD4FADFC778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45980" y="4119055"/>
            <a:ext cx="2825999" cy="2556000"/>
          </a:xfrm>
          <a:solidFill>
            <a:schemeClr val="bg2"/>
          </a:solidFill>
        </p:spPr>
        <p:txBody>
          <a:bodyPr lIns="360000" tIns="360000" rIns="360000" bIns="360000"/>
          <a:lstStyle>
            <a:lvl1pPr>
              <a:defRPr sz="1200"/>
            </a:lvl1pPr>
          </a:lstStyle>
          <a:p>
            <a:pPr lvl="0"/>
            <a:r>
              <a:rPr lang="en-US" dirty="0"/>
              <a:t>Add content or delete if not required.</a:t>
            </a:r>
            <a:endParaRPr lang="en-GB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5982CB3-F96D-4847-90D1-78412688D8DB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145979" y="1364915"/>
            <a:ext cx="2826000" cy="2556000"/>
          </a:xfrm>
          <a:solidFill>
            <a:schemeClr val="bg2"/>
          </a:solidFill>
        </p:spPr>
        <p:txBody>
          <a:bodyPr lIns="360000" tIns="360000" rIns="360000" bIns="360000"/>
          <a:lstStyle>
            <a:lvl1pPr>
              <a:defRPr sz="1200"/>
            </a:lvl1pPr>
          </a:lstStyle>
          <a:p>
            <a:pPr lvl="0"/>
            <a:r>
              <a:rPr lang="en-US" dirty="0"/>
              <a:t>Add content or delete if not required.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158094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graph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CDD45-0E24-824E-8528-54480BCF58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DB4FFB-A229-AF47-8E60-155F5A2CCF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3708754"/>
            <a:ext cx="6858000" cy="1549045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 Subtitle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0FF5F-86DC-2A48-BA0E-9956D2F5E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3000" y="278296"/>
            <a:ext cx="6858000" cy="197866"/>
          </a:xfrm>
        </p:spPr>
        <p:txBody>
          <a:bodyPr anchor="t" anchorCtr="0"/>
          <a:lstStyle>
            <a:lvl1pPr algn="ctr">
              <a:defRPr sz="1400" cap="all" spc="8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24B3BA0-D790-AA4A-8769-3F7F2CB96B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99" y="4794250"/>
            <a:ext cx="2800351" cy="1698625"/>
          </a:xfrm>
          <a:solidFill>
            <a:schemeClr val="accent2"/>
          </a:solidFill>
        </p:spPr>
        <p:txBody>
          <a:bodyPr anchor="ctr"/>
          <a:lstStyle>
            <a:lvl1pPr marL="0" marR="0" indent="0" algn="ctr" defTabSz="1260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400" b="1" i="0">
                <a:solidFill>
                  <a:schemeClr val="bg1"/>
                </a:solidFill>
                <a:effectLst/>
              </a:defRPr>
            </a:lvl1pPr>
          </a:lstStyle>
          <a:p>
            <a:pPr marL="0" marR="0" lvl="0" indent="0" algn="ctr" defTabSz="1260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To change background image, right-click (or shift+F10 on a PC/</a:t>
            </a:r>
            <a:r>
              <a:rPr lang="en-GB" dirty="0" err="1"/>
              <a:t>ctrl+click</a:t>
            </a:r>
            <a:r>
              <a:rPr lang="en-GB" dirty="0"/>
              <a:t> on a Mac) on the image and select ‘Format Background’. Click ‘Insert picture from File’</a:t>
            </a:r>
          </a:p>
        </p:txBody>
      </p:sp>
    </p:spTree>
    <p:extLst>
      <p:ext uri="{BB962C8B-B14F-4D97-AF65-F5344CB8AC3E}">
        <p14:creationId xmlns:p14="http://schemas.microsoft.com/office/powerpoint/2010/main" val="18380214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uotone 1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CDD45-0E24-824E-8528-54480BCF58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DB4FFB-A229-AF47-8E60-155F5A2CCF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3708754"/>
            <a:ext cx="6858000" cy="1549045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 Subtitle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0FF5F-86DC-2A48-BA0E-9956D2F5E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3000" y="476162"/>
            <a:ext cx="6858000" cy="447410"/>
          </a:xfrm>
        </p:spPr>
        <p:txBody>
          <a:bodyPr anchor="t" anchorCtr="0"/>
          <a:lstStyle>
            <a:lvl1pPr algn="ctr">
              <a:defRPr sz="1400" cap="all" spc="8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SPRU - Science Policy Research Unit</a:t>
            </a:r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B5F143-64EB-A849-B5D6-A94EFA261C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202" y="5766838"/>
            <a:ext cx="4717596" cy="92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2107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uotone 2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CDD45-0E24-824E-8528-54480BCF58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DB4FFB-A229-AF47-8E60-155F5A2CCF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3708754"/>
            <a:ext cx="6858000" cy="1549045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 Subtitle</a:t>
            </a:r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AF05EB7-0F16-6844-9A95-336624173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3000" y="476162"/>
            <a:ext cx="6858000" cy="447410"/>
          </a:xfrm>
        </p:spPr>
        <p:txBody>
          <a:bodyPr anchor="t" anchorCtr="0"/>
          <a:lstStyle>
            <a:lvl1pPr algn="ctr">
              <a:defRPr sz="1400" cap="all" spc="8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5D11C0-82AD-0444-ADF3-18B2DCE786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202" y="5766838"/>
            <a:ext cx="4717596" cy="92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4403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CDD45-0E24-824E-8528-54480BCF58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DB4FFB-A229-AF47-8E60-155F5A2CCF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3708754"/>
            <a:ext cx="6858000" cy="1549045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 Subtitle</a:t>
            </a:r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0E542E8-EE73-8F42-906B-9E4C50890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3000" y="476162"/>
            <a:ext cx="6858000" cy="447410"/>
          </a:xfrm>
        </p:spPr>
        <p:txBody>
          <a:bodyPr anchor="t" anchorCtr="0"/>
          <a:lstStyle>
            <a:lvl1pPr algn="ctr">
              <a:defRPr sz="1400" cap="all" spc="8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SPRU - Science Policy Research Unit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443D33-43E2-6746-AEBD-649AEFF666F7}"/>
              </a:ext>
            </a:extLst>
          </p:cNvPr>
          <p:cNvSpPr txBox="1"/>
          <p:nvPr userDrawn="1"/>
        </p:nvSpPr>
        <p:spPr>
          <a:xfrm>
            <a:off x="8747760" y="657352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sz="1200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1126B-9FAD-0548-9D79-04B8C884552C}"/>
              </a:ext>
            </a:extLst>
          </p:cNvPr>
          <p:cNvSpPr txBox="1"/>
          <p:nvPr userDrawn="1"/>
        </p:nvSpPr>
        <p:spPr>
          <a:xfrm>
            <a:off x="10271760" y="656336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A8FE3C-AAF4-7D40-BFF9-C158CA7667B2}"/>
              </a:ext>
            </a:extLst>
          </p:cNvPr>
          <p:cNvSpPr txBox="1"/>
          <p:nvPr userDrawn="1"/>
        </p:nvSpPr>
        <p:spPr>
          <a:xfrm>
            <a:off x="8696960" y="6553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sz="1200" dirty="0">
              <a:solidFill>
                <a:schemeClr val="tx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104227-716E-E748-BE76-D3682E6A2D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432" y="6487276"/>
            <a:ext cx="609600" cy="139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DBF40F-05F4-B943-853D-6F0842A46C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202" y="5766838"/>
            <a:ext cx="4717596" cy="92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50355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r Statem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CDD45-0E24-824E-8528-54480BCF58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1122362"/>
            <a:ext cx="6858000" cy="4261727"/>
          </a:xfrm>
        </p:spPr>
        <p:txBody>
          <a:bodyPr anchor="ctr"/>
          <a:lstStyle>
            <a:lvl1pPr algn="ct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Section tile, quote or statement text</a:t>
            </a:r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E8798E9-092C-3E48-88B0-3AF922DF9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3000" y="476162"/>
            <a:ext cx="6858000" cy="447410"/>
          </a:xfrm>
        </p:spPr>
        <p:txBody>
          <a:bodyPr anchor="t" anchorCtr="0"/>
          <a:lstStyle>
            <a:lvl1pPr algn="ctr">
              <a:defRPr sz="1400" cap="all" spc="8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9246E4-CC69-7749-9DD6-32C89DD5B9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202" y="5766838"/>
            <a:ext cx="4717596" cy="92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3731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CEB79FC-C7F9-7A41-9F31-DE5E9936D5B9}"/>
              </a:ext>
            </a:extLst>
          </p:cNvPr>
          <p:cNvSpPr/>
          <p:nvPr userDrawn="1"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5CDD45-0E24-824E-8528-54480BCF58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418134"/>
            <a:ext cx="8424000" cy="709490"/>
          </a:xfrm>
        </p:spPr>
        <p:txBody>
          <a:bodyPr anchor="ctr"/>
          <a:lstStyle>
            <a:lvl1pPr algn="ct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DB4FFB-A229-AF47-8E60-155F5A2CCF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2448000"/>
            <a:ext cx="6858000" cy="23400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 introduction text or statement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F0961-687E-414F-B883-189E0943E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C19541-5F6E-2C4C-BF21-196C1C8E2E3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EB2273-3E9C-714C-947C-062AFA427E83}"/>
              </a:ext>
            </a:extLst>
          </p:cNvPr>
          <p:cNvSpPr txBox="1"/>
          <p:nvPr userDrawn="1"/>
        </p:nvSpPr>
        <p:spPr>
          <a:xfrm>
            <a:off x="10096766" y="-35169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sz="1200" dirty="0">
              <a:solidFill>
                <a:schemeClr val="tx2"/>
              </a:solidFill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5138AC2-5BD3-3C40-8B04-829CBA3612F1}"/>
              </a:ext>
            </a:extLst>
          </p:cNvPr>
          <p:cNvSpPr txBox="1">
            <a:spLocks/>
          </p:cNvSpPr>
          <p:nvPr userDrawn="1"/>
        </p:nvSpPr>
        <p:spPr>
          <a:xfrm>
            <a:off x="1143000" y="142516"/>
            <a:ext cx="6858000" cy="27561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ctr" defTabSz="914400" rtl="0" eaLnBrk="1" latinLnBrk="0" hangingPunct="1">
              <a:defRPr sz="1400" kern="1000" cap="all" spc="8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SPRU - Science Policy Research Unit</a:t>
            </a:r>
          </a:p>
        </p:txBody>
      </p:sp>
    </p:spTree>
    <p:extLst>
      <p:ext uri="{BB962C8B-B14F-4D97-AF65-F5344CB8AC3E}">
        <p14:creationId xmlns:p14="http://schemas.microsoft.com/office/powerpoint/2010/main" val="427959816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0D3A48-071A-3948-B64A-C1CBE0E2FAB2}"/>
              </a:ext>
            </a:extLst>
          </p:cNvPr>
          <p:cNvSpPr/>
          <p:nvPr userDrawn="1"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47E9B5-E429-6846-86BD-0F18F3D87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4000" y="47625"/>
            <a:ext cx="3600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C19541-5F6E-2C4C-BF21-196C1C8E2E3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A3A0A6-2360-E749-813F-4C2BB76956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9999" y="1475999"/>
            <a:ext cx="4140000" cy="4140000"/>
          </a:xfrm>
        </p:spPr>
        <p:txBody>
          <a:bodyPr/>
          <a:lstStyle>
            <a:lvl1pPr>
              <a:defRPr>
                <a:solidFill>
                  <a:schemeClr val="accent4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4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4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4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4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8" name="Content Placeholder 11">
            <a:extLst>
              <a:ext uri="{FF2B5EF4-FFF2-40B4-BE49-F238E27FC236}">
                <a16:creationId xmlns:a16="http://schemas.microsoft.com/office/drawing/2014/main" id="{A6E03B43-8C85-3146-B22E-4FD9A082F70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43438" y="1476375"/>
            <a:ext cx="4140200" cy="4140200"/>
          </a:xfrm>
        </p:spPr>
        <p:txBody>
          <a:bodyPr/>
          <a:lstStyle>
            <a:lvl1pPr>
              <a:defRPr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Add chart/table/photo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8208ED9-3D24-E44E-A7F7-14A4228270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418134"/>
            <a:ext cx="8424000" cy="709490"/>
          </a:xfrm>
        </p:spPr>
        <p:txBody>
          <a:bodyPr anchor="ctr"/>
          <a:lstStyle>
            <a:lvl1pPr algn="ct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B25F125-7CF1-9845-BDE8-6F45E40D34AE}"/>
              </a:ext>
            </a:extLst>
          </p:cNvPr>
          <p:cNvSpPr txBox="1">
            <a:spLocks/>
          </p:cNvSpPr>
          <p:nvPr userDrawn="1"/>
        </p:nvSpPr>
        <p:spPr>
          <a:xfrm>
            <a:off x="1143000" y="142516"/>
            <a:ext cx="6858000" cy="27561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ctr" defTabSz="914400" rtl="0" eaLnBrk="1" latinLnBrk="0" hangingPunct="1">
              <a:defRPr sz="1400" kern="1000" cap="all" spc="8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SPRU - Science Policy Research Unit</a:t>
            </a:r>
          </a:p>
        </p:txBody>
      </p:sp>
    </p:spTree>
    <p:extLst>
      <p:ext uri="{BB962C8B-B14F-4D97-AF65-F5344CB8AC3E}">
        <p14:creationId xmlns:p14="http://schemas.microsoft.com/office/powerpoint/2010/main" val="2162601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57">
          <p15:clr>
            <a:srgbClr val="FBAE40"/>
          </p15:clr>
        </p15:guide>
        <p15:guide id="3" pos="2903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84000" y="1476000"/>
            <a:ext cx="2700000" cy="41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0D3A48-071A-3948-B64A-C1CBE0E2FAB2}"/>
              </a:ext>
            </a:extLst>
          </p:cNvPr>
          <p:cNvSpPr/>
          <p:nvPr userDrawn="1"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47E9B5-E429-6846-86BD-0F18F3D87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4000" y="47625"/>
            <a:ext cx="3600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C19541-5F6E-2C4C-BF21-196C1C8E2E3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A3A0A6-2360-E749-813F-4C2BB76956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9999" y="1475999"/>
            <a:ext cx="2700000" cy="4140000"/>
          </a:xfrm>
        </p:spPr>
        <p:txBody>
          <a:bodyPr/>
          <a:lstStyle>
            <a:lvl1pPr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>
              <a:defRPr sz="1200">
                <a:solidFill>
                  <a:schemeClr val="accent4">
                    <a:lumMod val="50000"/>
                  </a:schemeClr>
                </a:solidFill>
              </a:defRPr>
            </a:lvl2pPr>
            <a:lvl3pPr>
              <a:defRPr sz="1200">
                <a:solidFill>
                  <a:schemeClr val="accent4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accent4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accent4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AB1F66A-DEB0-684D-B5D3-31629EAC14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22000" y="1475999"/>
            <a:ext cx="2700000" cy="4140000"/>
          </a:xfrm>
        </p:spPr>
        <p:txBody>
          <a:bodyPr/>
          <a:lstStyle>
            <a:lvl1pPr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>
              <a:defRPr sz="1200">
                <a:solidFill>
                  <a:schemeClr val="accent4">
                    <a:lumMod val="50000"/>
                  </a:schemeClr>
                </a:solidFill>
              </a:defRPr>
            </a:lvl2pPr>
            <a:lvl3pPr>
              <a:defRPr sz="1200">
                <a:solidFill>
                  <a:schemeClr val="accent4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accent4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accent4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CCDB77-6B4C-A54C-A172-764C4D05DA2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418134"/>
            <a:ext cx="8424000" cy="709490"/>
          </a:xfrm>
        </p:spPr>
        <p:txBody>
          <a:bodyPr anchor="ctr"/>
          <a:lstStyle>
            <a:lvl1pPr algn="ct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946110F-1A27-9D45-88F9-DC6D21F05802}"/>
              </a:ext>
            </a:extLst>
          </p:cNvPr>
          <p:cNvSpPr txBox="1">
            <a:spLocks/>
          </p:cNvSpPr>
          <p:nvPr userDrawn="1"/>
        </p:nvSpPr>
        <p:spPr>
          <a:xfrm>
            <a:off x="1143000" y="142516"/>
            <a:ext cx="6858000" cy="27561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ctr" defTabSz="914400" rtl="0" eaLnBrk="1" latinLnBrk="0" hangingPunct="1">
              <a:defRPr sz="1400" kern="1000" cap="all" spc="8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SPRU - Science Policy Research Unit</a:t>
            </a:r>
          </a:p>
        </p:txBody>
      </p:sp>
    </p:spTree>
    <p:extLst>
      <p:ext uri="{BB962C8B-B14F-4D97-AF65-F5344CB8AC3E}">
        <p14:creationId xmlns:p14="http://schemas.microsoft.com/office/powerpoint/2010/main" val="418234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57">
          <p15:clr>
            <a:srgbClr val="FBAE40"/>
          </p15:clr>
        </p15:guide>
        <p15:guide id="3" pos="290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CEB79FC-C7F9-7A41-9F31-DE5E9936D5B9}"/>
              </a:ext>
            </a:extLst>
          </p:cNvPr>
          <p:cNvSpPr/>
          <p:nvPr userDrawn="1"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5CDD45-0E24-824E-8528-54480BCF58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47624"/>
            <a:ext cx="8424000" cy="1080000"/>
          </a:xfrm>
        </p:spPr>
        <p:txBody>
          <a:bodyPr anchor="ctr"/>
          <a:lstStyle>
            <a:lvl1pPr algn="ct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DB4FFB-A229-AF47-8E60-155F5A2CCF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2448000"/>
            <a:ext cx="6858000" cy="23400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 introduction text or statement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0FF5F-86DC-2A48-BA0E-9956D2F5E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08000" y="1476000"/>
            <a:ext cx="3528000" cy="252000"/>
          </a:xfrm>
        </p:spPr>
        <p:txBody>
          <a:bodyPr anchor="t" anchorCtr="0"/>
          <a:lstStyle>
            <a:lvl1pPr>
              <a:defRPr sz="1000" cap="all" spc="80" baseline="0">
                <a:solidFill>
                  <a:schemeClr val="tx2"/>
                </a:solidFill>
              </a:defRPr>
            </a:lvl1pPr>
          </a:lstStyle>
          <a:p>
            <a:pPr algn="ctr"/>
            <a:r>
              <a:rPr lang="en-GB"/>
              <a:t>SPRU - Science Policy Research Unit 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F0961-687E-414F-B883-189E0943E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C19541-5F6E-2C4C-BF21-196C1C8E2E31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0B9C83-55C2-E04A-A322-D2E5553ED1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50" y="5905500"/>
            <a:ext cx="1790700" cy="533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EB2273-3E9C-714C-947C-062AFA427E83}"/>
              </a:ext>
            </a:extLst>
          </p:cNvPr>
          <p:cNvSpPr txBox="1"/>
          <p:nvPr userDrawn="1"/>
        </p:nvSpPr>
        <p:spPr>
          <a:xfrm>
            <a:off x="10096766" y="-35169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93538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C9BCFD0-067D-6545-8C5D-27D2627541BB}"/>
              </a:ext>
            </a:extLst>
          </p:cNvPr>
          <p:cNvSpPr/>
          <p:nvPr userDrawn="1"/>
        </p:nvSpPr>
        <p:spPr>
          <a:xfrm>
            <a:off x="4680000" y="1334950"/>
            <a:ext cx="4302000" cy="534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A57B211-0045-2844-B5DA-1D7E13A68B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0000" y="1334950"/>
            <a:ext cx="4302000" cy="5346000"/>
          </a:xfrm>
        </p:spPr>
        <p:txBody>
          <a:bodyPr/>
          <a:lstStyle>
            <a:lvl1pPr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0761A1-26AD-8F4C-B978-7CBBA4FEEF95}"/>
              </a:ext>
            </a:extLst>
          </p:cNvPr>
          <p:cNvSpPr/>
          <p:nvPr userDrawn="1"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C7B40B0-3203-CF4D-9A88-A624E8DA0C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81575" y="1661024"/>
            <a:ext cx="3714817" cy="3723776"/>
          </a:xfrm>
        </p:spPr>
        <p:txBody>
          <a:bodyPr anchor="ctr"/>
          <a:lstStyle>
            <a:lvl1pPr algn="ctr"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F4D48016-9021-D745-AE00-DEBDCD99F3B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C19541-5F6E-2C4C-BF21-196C1C8E2E3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317502-C27C-FB44-A9DD-A2CB8CCF8C1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D0EED9-FA6A-7B42-91E1-DA8F03660D1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4981574" y="1417474"/>
            <a:ext cx="3714817" cy="180000"/>
          </a:xfrm>
        </p:spPr>
        <p:txBody>
          <a:bodyPr/>
          <a:lstStyle>
            <a:lvl1pPr algn="ctr">
              <a:defRPr cap="all" spc="8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AD01E75-1711-7E40-9406-93CC5B59D0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418134"/>
            <a:ext cx="8424000" cy="709490"/>
          </a:xfrm>
        </p:spPr>
        <p:txBody>
          <a:bodyPr anchor="ctr"/>
          <a:lstStyle>
            <a:lvl1pPr algn="ct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D1E8ACA3-9FA9-1048-A39A-144E229DA0FF}"/>
              </a:ext>
            </a:extLst>
          </p:cNvPr>
          <p:cNvSpPr txBox="1">
            <a:spLocks/>
          </p:cNvSpPr>
          <p:nvPr userDrawn="1"/>
        </p:nvSpPr>
        <p:spPr>
          <a:xfrm>
            <a:off x="1143000" y="142516"/>
            <a:ext cx="6858000" cy="27561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ctr" defTabSz="914400" rtl="0" eaLnBrk="1" latinLnBrk="0" hangingPunct="1">
              <a:defRPr sz="1400" kern="1000" cap="all" spc="8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SPRU - Science Policy Research Unit</a:t>
            </a:r>
          </a:p>
        </p:txBody>
      </p:sp>
    </p:spTree>
    <p:extLst>
      <p:ext uri="{BB962C8B-B14F-4D97-AF65-F5344CB8AC3E}">
        <p14:creationId xmlns:p14="http://schemas.microsoft.com/office/powerpoint/2010/main" val="343827556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358D9A-2D1B-4343-A341-EED6475A20E7}"/>
              </a:ext>
            </a:extLst>
          </p:cNvPr>
          <p:cNvSpPr/>
          <p:nvPr userDrawn="1"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9D6B513-3819-7244-9EB7-E0FD3745B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4000" y="47625"/>
            <a:ext cx="3600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C19541-5F6E-2C4C-BF21-196C1C8E2E3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F5D1C0F-74B3-8A4E-AAC6-F9A9FAAF8A5F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60363" y="1470025"/>
            <a:ext cx="8423275" cy="4164013"/>
          </a:xfrm>
        </p:spPr>
        <p:txBody>
          <a:bodyPr/>
          <a:lstStyle>
            <a:lvl1pPr>
              <a:defRPr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Add chart/table/photo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9C8EA4D-76C7-F749-AD7B-A0A24588EAF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418134"/>
            <a:ext cx="8424000" cy="709490"/>
          </a:xfrm>
        </p:spPr>
        <p:txBody>
          <a:bodyPr anchor="ctr"/>
          <a:lstStyle>
            <a:lvl1pPr algn="ct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F182423-3ADB-1943-890E-FC52487D5129}"/>
              </a:ext>
            </a:extLst>
          </p:cNvPr>
          <p:cNvSpPr txBox="1">
            <a:spLocks/>
          </p:cNvSpPr>
          <p:nvPr userDrawn="1"/>
        </p:nvSpPr>
        <p:spPr>
          <a:xfrm>
            <a:off x="1143000" y="142516"/>
            <a:ext cx="6858000" cy="27561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ctr" defTabSz="914400" rtl="0" eaLnBrk="1" latinLnBrk="0" hangingPunct="1">
              <a:defRPr sz="1400" kern="1000" cap="all" spc="8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SPRU - Science Policy Research Unit</a:t>
            </a:r>
          </a:p>
        </p:txBody>
      </p:sp>
    </p:spTree>
    <p:extLst>
      <p:ext uri="{BB962C8B-B14F-4D97-AF65-F5344CB8AC3E}">
        <p14:creationId xmlns:p14="http://schemas.microsoft.com/office/powerpoint/2010/main" val="303616294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6D81C43-8221-2A45-AEF1-CF3F0F1FDDCE}"/>
              </a:ext>
            </a:extLst>
          </p:cNvPr>
          <p:cNvSpPr/>
          <p:nvPr userDrawn="1"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DD6CF35-5CC2-D84E-935D-C78D0E7F1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4000" y="47625"/>
            <a:ext cx="3600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C19541-5F6E-2C4C-BF21-196C1C8E2E3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2A65CA6F-7D91-3C47-9C36-79BAEE1D48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44000" y="1476000"/>
            <a:ext cx="4140000" cy="41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7C14F64-0AD7-814E-ADBD-00D172CAC6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60000" y="1476000"/>
            <a:ext cx="4140000" cy="41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CE1DB02-08C4-E043-9BFB-1AC31980DE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418134"/>
            <a:ext cx="8424000" cy="709490"/>
          </a:xfrm>
        </p:spPr>
        <p:txBody>
          <a:bodyPr anchor="ctr"/>
          <a:lstStyle>
            <a:lvl1pPr algn="ct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3079E2D-949A-FE48-91CA-E238C542FFCE}"/>
              </a:ext>
            </a:extLst>
          </p:cNvPr>
          <p:cNvSpPr txBox="1">
            <a:spLocks/>
          </p:cNvSpPr>
          <p:nvPr userDrawn="1"/>
        </p:nvSpPr>
        <p:spPr>
          <a:xfrm>
            <a:off x="1143000" y="142516"/>
            <a:ext cx="6858000" cy="27561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ctr" defTabSz="914400" rtl="0" eaLnBrk="1" latinLnBrk="0" hangingPunct="1">
              <a:defRPr sz="1400" kern="1000" cap="all" spc="8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SPRU - Science Policy Research Unit</a:t>
            </a:r>
          </a:p>
        </p:txBody>
      </p:sp>
    </p:spTree>
    <p:extLst>
      <p:ext uri="{BB962C8B-B14F-4D97-AF65-F5344CB8AC3E}">
        <p14:creationId xmlns:p14="http://schemas.microsoft.com/office/powerpoint/2010/main" val="72247821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45645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nse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63CDE-4DD1-EC4A-84C4-5DD7C09D0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4000" y="6563524"/>
            <a:ext cx="360000" cy="180000"/>
          </a:xfrm>
        </p:spPr>
        <p:txBody>
          <a:bodyPr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fld id="{2CC19541-5F6E-2C4C-BF21-196C1C8E2E3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EC8765E-7826-1748-8472-ADB34D09F79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60363" y="1475999"/>
            <a:ext cx="2700337" cy="4933481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0219AE79-442B-B24C-BB69-50651E6FEAA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218662" y="1475999"/>
            <a:ext cx="2700337" cy="4933482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1F34AE87-A884-3F46-BDEF-93AEDE5E01E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83356" y="396453"/>
            <a:ext cx="2700337" cy="601302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4F738EF-07CA-1144-A98A-54B9757C59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47624"/>
            <a:ext cx="5558999" cy="1080000"/>
          </a:xfrm>
        </p:spPr>
        <p:txBody>
          <a:bodyPr anchor="ctr"/>
          <a:lstStyle>
            <a:lvl1pPr algn="l">
              <a:defRPr sz="38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4F4F3D47-B439-104B-BEEC-3A61169D7A2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2006804" y="6562855"/>
            <a:ext cx="3086100" cy="180000"/>
          </a:xfrm>
        </p:spPr>
        <p:txBody>
          <a:bodyPr/>
          <a:lstStyle>
            <a:lvl1pPr>
              <a:defRPr sz="800" cap="none" spc="0" baseline="0"/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127A75-19B8-EE42-98A0-A61504FE57D9}"/>
              </a:ext>
            </a:extLst>
          </p:cNvPr>
          <p:cNvSpPr txBox="1"/>
          <p:nvPr userDrawn="1"/>
        </p:nvSpPr>
        <p:spPr>
          <a:xfrm>
            <a:off x="167211" y="6563523"/>
            <a:ext cx="3414613" cy="180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800" dirty="0">
                <a:solidFill>
                  <a:schemeClr val="accent4"/>
                </a:solidFill>
              </a:rPr>
              <a:t>University of Sussex Business School – </a:t>
            </a:r>
          </a:p>
        </p:txBody>
      </p:sp>
    </p:spTree>
    <p:extLst>
      <p:ext uri="{BB962C8B-B14F-4D97-AF65-F5344CB8AC3E}">
        <p14:creationId xmlns:p14="http://schemas.microsoft.com/office/powerpoint/2010/main" val="169892978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C9BCFD0-067D-6545-8C5D-27D2627541BB}"/>
              </a:ext>
            </a:extLst>
          </p:cNvPr>
          <p:cNvSpPr/>
          <p:nvPr userDrawn="1"/>
        </p:nvSpPr>
        <p:spPr>
          <a:xfrm>
            <a:off x="167211" y="1334950"/>
            <a:ext cx="4302000" cy="534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0761A1-26AD-8F4C-B978-7CBBA4FEEF95}"/>
              </a:ext>
            </a:extLst>
          </p:cNvPr>
          <p:cNvSpPr/>
          <p:nvPr userDrawn="1"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C7B40B0-3203-CF4D-9A88-A624E8DA0C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8786" y="1661024"/>
            <a:ext cx="3714817" cy="3723776"/>
          </a:xfr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  <a:lvl2pPr algn="ctr">
              <a:defRPr>
                <a:solidFill>
                  <a:schemeClr val="accent4"/>
                </a:solidFill>
              </a:defRPr>
            </a:lvl2pPr>
            <a:lvl3pPr algn="ctr">
              <a:defRPr>
                <a:solidFill>
                  <a:schemeClr val="accent4"/>
                </a:solidFill>
              </a:defRPr>
            </a:lvl3pPr>
            <a:lvl4pPr algn="ctr">
              <a:defRPr>
                <a:solidFill>
                  <a:schemeClr val="accent4"/>
                </a:solidFill>
              </a:defRPr>
            </a:lvl4pPr>
            <a:lvl5pPr algn="ctr"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F4D48016-9021-D745-AE00-DEBDCD99F3B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C19541-5F6E-2C4C-BF21-196C1C8E2E3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7DA10396-CCCF-0340-BB00-412EEECBC0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2000" y="1334950"/>
            <a:ext cx="4302000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4CFF857B-12AB-E04C-A1F6-FC4B79FE18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62000" y="4197601"/>
            <a:ext cx="2550890" cy="24637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C79CD37-E4DA-FA41-8E9D-41522B86F4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92890" y="4197601"/>
            <a:ext cx="1571110" cy="24637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E316A53-C9C4-7446-89F2-04D81C460D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176" y="5905500"/>
            <a:ext cx="1779378" cy="5334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DD306E3-BB11-9844-B53A-C8C8EF2F1BB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418134"/>
            <a:ext cx="8424000" cy="709490"/>
          </a:xfrm>
        </p:spPr>
        <p:txBody>
          <a:bodyPr anchor="ctr"/>
          <a:lstStyle>
            <a:lvl1pPr algn="ct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EEF714-8498-F14C-BB25-865ABA9D9BC0}"/>
              </a:ext>
            </a:extLst>
          </p:cNvPr>
          <p:cNvSpPr txBox="1">
            <a:spLocks/>
          </p:cNvSpPr>
          <p:nvPr userDrawn="1"/>
        </p:nvSpPr>
        <p:spPr>
          <a:xfrm>
            <a:off x="1143000" y="142516"/>
            <a:ext cx="6858000" cy="27561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ctr" defTabSz="914400" rtl="0" eaLnBrk="1" latinLnBrk="0" hangingPunct="1">
              <a:defRPr sz="1400" kern="1000" cap="all" spc="8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SPRU - Science Policy Research Unit</a:t>
            </a:r>
          </a:p>
        </p:txBody>
      </p:sp>
    </p:spTree>
    <p:extLst>
      <p:ext uri="{BB962C8B-B14F-4D97-AF65-F5344CB8AC3E}">
        <p14:creationId xmlns:p14="http://schemas.microsoft.com/office/powerpoint/2010/main" val="158140114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3253311" y="1359468"/>
            <a:ext cx="5710689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pPr algn="ctr"/>
            <a:r>
              <a:rPr lang="en-GB" sz="1350" dirty="0">
                <a:solidFill>
                  <a:schemeClr val="accent4"/>
                </a:solidFill>
              </a:rPr>
              <a:t>Add text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3253311" y="4435477"/>
            <a:ext cx="2725458" cy="224932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125629" y="4435477"/>
            <a:ext cx="2838372" cy="224932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180000" y="3788396"/>
            <a:ext cx="2923563" cy="28964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pPr algn="ctr"/>
            <a:r>
              <a:rPr lang="en-GB" sz="1350" dirty="0">
                <a:solidFill>
                  <a:schemeClr val="accent4"/>
                </a:solidFill>
              </a:rPr>
              <a:t>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80000" y="1359468"/>
            <a:ext cx="2911644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4740E7-B28B-354B-894B-D5CB107AD1F7}"/>
              </a:ext>
            </a:extLst>
          </p:cNvPr>
          <p:cNvSpPr/>
          <p:nvPr userDrawn="1"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Slide Number Placeholder 20">
            <a:extLst>
              <a:ext uri="{FF2B5EF4-FFF2-40B4-BE49-F238E27FC236}">
                <a16:creationId xmlns:a16="http://schemas.microsoft.com/office/drawing/2014/main" id="{9905499C-3BA1-434B-A1EE-1D35AA6455B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8604000" y="47625"/>
            <a:ext cx="3600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C19541-5F6E-2C4C-BF21-196C1C8E2E3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84D1CAE-4A9C-9F4A-9419-0C562954E5E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418134"/>
            <a:ext cx="8424000" cy="709490"/>
          </a:xfrm>
        </p:spPr>
        <p:txBody>
          <a:bodyPr anchor="ctr"/>
          <a:lstStyle>
            <a:lvl1pPr algn="ct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8BA46694-3C99-5B4D-BBB3-BCCD55A25E1F}"/>
              </a:ext>
            </a:extLst>
          </p:cNvPr>
          <p:cNvSpPr txBox="1">
            <a:spLocks/>
          </p:cNvSpPr>
          <p:nvPr userDrawn="1"/>
        </p:nvSpPr>
        <p:spPr>
          <a:xfrm>
            <a:off x="1143000" y="142516"/>
            <a:ext cx="6858000" cy="27561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ctr" defTabSz="914400" rtl="0" eaLnBrk="1" latinLnBrk="0" hangingPunct="1">
              <a:defRPr sz="1400" kern="1000" cap="all" spc="8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SPRU - Science Policy Research Unit</a:t>
            </a:r>
          </a:p>
        </p:txBody>
      </p:sp>
    </p:spTree>
    <p:extLst>
      <p:ext uri="{BB962C8B-B14F-4D97-AF65-F5344CB8AC3E}">
        <p14:creationId xmlns:p14="http://schemas.microsoft.com/office/powerpoint/2010/main" val="29061649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3253311" y="1359468"/>
            <a:ext cx="2846951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pPr algn="ctr"/>
            <a:r>
              <a:rPr lang="en-GB" sz="1350" dirty="0">
                <a:solidFill>
                  <a:schemeClr val="accent4"/>
                </a:solidFill>
              </a:rPr>
              <a:t>Add text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3253310" y="4435477"/>
            <a:ext cx="5710689" cy="224932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180000" y="3788396"/>
            <a:ext cx="2923563" cy="28964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pPr algn="ctr"/>
            <a:r>
              <a:rPr lang="en-GB" sz="1350" dirty="0">
                <a:solidFill>
                  <a:schemeClr val="accent4"/>
                </a:solidFill>
              </a:rPr>
              <a:t>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80000" y="1359468"/>
            <a:ext cx="2911644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4740E7-B28B-354B-894B-D5CB107AD1F7}"/>
              </a:ext>
            </a:extLst>
          </p:cNvPr>
          <p:cNvSpPr/>
          <p:nvPr userDrawn="1"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Slide Number Placeholder 20">
            <a:extLst>
              <a:ext uri="{FF2B5EF4-FFF2-40B4-BE49-F238E27FC236}">
                <a16:creationId xmlns:a16="http://schemas.microsoft.com/office/drawing/2014/main" id="{9905499C-3BA1-434B-A1EE-1D35AA6455B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8604000" y="47625"/>
            <a:ext cx="3600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C19541-5F6E-2C4C-BF21-196C1C8E2E3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FE3000-B803-144F-B6C8-97DB79EB2B62}"/>
              </a:ext>
            </a:extLst>
          </p:cNvPr>
          <p:cNvSpPr/>
          <p:nvPr userDrawn="1"/>
        </p:nvSpPr>
        <p:spPr>
          <a:xfrm>
            <a:off x="6261929" y="1359468"/>
            <a:ext cx="2702070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pPr algn="ctr"/>
            <a:r>
              <a:rPr lang="en-GB" sz="1350" dirty="0">
                <a:solidFill>
                  <a:schemeClr val="accent4"/>
                </a:solidFill>
              </a:rPr>
              <a:t>Add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DC3144B-87DE-554D-B3B3-2E8CA7A87C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418134"/>
            <a:ext cx="8424000" cy="709490"/>
          </a:xfrm>
        </p:spPr>
        <p:txBody>
          <a:bodyPr anchor="ctr"/>
          <a:lstStyle>
            <a:lvl1pPr algn="ct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C396E9E4-8FB1-9D4E-A772-E4E43E671786}"/>
              </a:ext>
            </a:extLst>
          </p:cNvPr>
          <p:cNvSpPr txBox="1">
            <a:spLocks/>
          </p:cNvSpPr>
          <p:nvPr userDrawn="1"/>
        </p:nvSpPr>
        <p:spPr>
          <a:xfrm>
            <a:off x="1143000" y="142516"/>
            <a:ext cx="6858000" cy="27561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ctr" defTabSz="914400" rtl="0" eaLnBrk="1" latinLnBrk="0" hangingPunct="1">
              <a:defRPr sz="1400" kern="1000" cap="all" spc="8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SPRU - Science Policy Research Unit</a:t>
            </a:r>
          </a:p>
        </p:txBody>
      </p:sp>
    </p:spTree>
    <p:extLst>
      <p:ext uri="{BB962C8B-B14F-4D97-AF65-F5344CB8AC3E}">
        <p14:creationId xmlns:p14="http://schemas.microsoft.com/office/powerpoint/2010/main" val="114304052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C4740E7-B28B-354B-894B-D5CB107AD1F7}"/>
              </a:ext>
            </a:extLst>
          </p:cNvPr>
          <p:cNvSpPr/>
          <p:nvPr userDrawn="1"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6" name="Slide Number Placeholder 20">
            <a:extLst>
              <a:ext uri="{FF2B5EF4-FFF2-40B4-BE49-F238E27FC236}">
                <a16:creationId xmlns:a16="http://schemas.microsoft.com/office/drawing/2014/main" id="{9905499C-3BA1-434B-A1EE-1D35AA6455B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8604000" y="47625"/>
            <a:ext cx="3600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C19541-5F6E-2C4C-BF21-196C1C8E2E3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D56863F-F6CD-E24A-AA3A-95A03E55F18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180000" y="4119055"/>
            <a:ext cx="2825999" cy="2556000"/>
          </a:xfrm>
          <a:solidFill>
            <a:schemeClr val="bg2"/>
          </a:solidFill>
        </p:spPr>
        <p:txBody>
          <a:bodyPr lIns="360000" tIns="360000" rIns="360000" bIns="360000"/>
          <a:lstStyle>
            <a:lvl1pPr>
              <a:defRPr sz="1200"/>
            </a:lvl1pPr>
          </a:lstStyle>
          <a:p>
            <a:pPr lvl="0"/>
            <a:r>
              <a:rPr lang="en-US" dirty="0"/>
              <a:t>Add content or delete if not required.</a:t>
            </a:r>
            <a:endParaRPr lang="en-GB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E65073E-903D-774A-B1F5-49BFBA51439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79999" y="1364915"/>
            <a:ext cx="2826000" cy="2556000"/>
          </a:xfrm>
          <a:solidFill>
            <a:schemeClr val="bg2"/>
          </a:solidFill>
        </p:spPr>
        <p:txBody>
          <a:bodyPr lIns="360000" tIns="360000" rIns="360000" bIns="360000"/>
          <a:lstStyle>
            <a:lvl1pPr>
              <a:defRPr sz="1200"/>
            </a:lvl1pPr>
          </a:lstStyle>
          <a:p>
            <a:pPr lvl="0"/>
            <a:r>
              <a:rPr lang="en-US" dirty="0"/>
              <a:t>Add content or delete if not required.</a:t>
            </a:r>
            <a:endParaRPr lang="en-GB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49033BA-802B-9D4E-86E7-1DCABD905243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159793" y="4119055"/>
            <a:ext cx="2825999" cy="2556000"/>
          </a:xfrm>
          <a:solidFill>
            <a:schemeClr val="bg2"/>
          </a:solidFill>
        </p:spPr>
        <p:txBody>
          <a:bodyPr lIns="360000" tIns="360000" rIns="360000" bIns="360000"/>
          <a:lstStyle>
            <a:lvl1pPr>
              <a:defRPr sz="1200"/>
            </a:lvl1pPr>
          </a:lstStyle>
          <a:p>
            <a:pPr lvl="0"/>
            <a:r>
              <a:rPr lang="en-US" dirty="0"/>
              <a:t>Add content or delete if not required.</a:t>
            </a:r>
            <a:endParaRPr lang="en-GB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3B30A9D2-E284-2E4C-A561-386EF0A682B7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159792" y="1364915"/>
            <a:ext cx="2826000" cy="2556000"/>
          </a:xfrm>
          <a:solidFill>
            <a:schemeClr val="bg2"/>
          </a:solidFill>
        </p:spPr>
        <p:txBody>
          <a:bodyPr lIns="360000" tIns="360000" rIns="360000" bIns="360000"/>
          <a:lstStyle>
            <a:lvl1pPr>
              <a:defRPr sz="1200"/>
            </a:lvl1pPr>
          </a:lstStyle>
          <a:p>
            <a:pPr lvl="0"/>
            <a:r>
              <a:rPr lang="en-US" dirty="0"/>
              <a:t>Add content or delete if not required.</a:t>
            </a:r>
            <a:endParaRPr lang="en-GB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12B41031-5953-1A41-9DB9-9AD4FADFC778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45980" y="4119055"/>
            <a:ext cx="2825999" cy="2556000"/>
          </a:xfrm>
          <a:solidFill>
            <a:schemeClr val="bg2"/>
          </a:solidFill>
        </p:spPr>
        <p:txBody>
          <a:bodyPr lIns="360000" tIns="360000" rIns="360000" bIns="360000"/>
          <a:lstStyle>
            <a:lvl1pPr>
              <a:defRPr sz="1200"/>
            </a:lvl1pPr>
          </a:lstStyle>
          <a:p>
            <a:pPr lvl="0"/>
            <a:r>
              <a:rPr lang="en-US" dirty="0"/>
              <a:t>Add content or delete if not required.</a:t>
            </a:r>
            <a:endParaRPr lang="en-GB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5982CB3-F96D-4847-90D1-78412688D8DB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145979" y="1364915"/>
            <a:ext cx="2826000" cy="2556000"/>
          </a:xfrm>
          <a:solidFill>
            <a:schemeClr val="bg2"/>
          </a:solidFill>
        </p:spPr>
        <p:txBody>
          <a:bodyPr lIns="360000" tIns="360000" rIns="360000" bIns="360000"/>
          <a:lstStyle>
            <a:lvl1pPr>
              <a:defRPr sz="1200"/>
            </a:lvl1pPr>
          </a:lstStyle>
          <a:p>
            <a:pPr lvl="0"/>
            <a:r>
              <a:rPr lang="en-US" dirty="0"/>
              <a:t>Add content or delete if not required.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BBE7969-E2CC-7646-A511-8EE21754DF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418134"/>
            <a:ext cx="8424000" cy="709490"/>
          </a:xfrm>
        </p:spPr>
        <p:txBody>
          <a:bodyPr anchor="ctr"/>
          <a:lstStyle>
            <a:lvl1pPr algn="ct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59CD80D4-67F0-0044-9A16-29EF5512FC3A}"/>
              </a:ext>
            </a:extLst>
          </p:cNvPr>
          <p:cNvSpPr txBox="1">
            <a:spLocks/>
          </p:cNvSpPr>
          <p:nvPr userDrawn="1"/>
        </p:nvSpPr>
        <p:spPr>
          <a:xfrm>
            <a:off x="1143000" y="142516"/>
            <a:ext cx="6858000" cy="27561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ctr" defTabSz="914400" rtl="0" eaLnBrk="1" latinLnBrk="0" hangingPunct="1">
              <a:defRPr sz="1400" kern="1000" cap="all" spc="8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SPRU - Science Policy Research Unit</a:t>
            </a:r>
          </a:p>
        </p:txBody>
      </p:sp>
    </p:spTree>
    <p:extLst>
      <p:ext uri="{BB962C8B-B14F-4D97-AF65-F5344CB8AC3E}">
        <p14:creationId xmlns:p14="http://schemas.microsoft.com/office/powerpoint/2010/main" val="206772769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oS powd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88901" y="88900"/>
            <a:ext cx="8966199" cy="66801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" y="88392"/>
            <a:ext cx="8967216" cy="6681216"/>
          </a:xfrm>
          <a:prstGeom prst="rect">
            <a:avLst/>
          </a:prstGeom>
        </p:spPr>
      </p:pic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588832"/>
            <a:ext cx="6858000" cy="31511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spc="83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1142999" y="1009650"/>
            <a:ext cx="6858001" cy="2419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2999" y="440871"/>
            <a:ext cx="6858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spc="300" dirty="0">
                <a:solidFill>
                  <a:schemeClr val="tx1"/>
                </a:solidFill>
                <a:latin typeface="Arial" panose="020B0604020202020204" pitchFamily="34" charset="0"/>
              </a:rPr>
              <a:t>SCIENCE</a:t>
            </a:r>
            <a:r>
              <a:rPr lang="en-GB" sz="1400" spc="300" baseline="0" dirty="0">
                <a:solidFill>
                  <a:schemeClr val="tx1"/>
                </a:solidFill>
                <a:latin typeface="Arial" panose="020B0604020202020204" pitchFamily="34" charset="0"/>
              </a:rPr>
              <a:t> POLICY RESEARCH UNIT</a:t>
            </a:r>
            <a:endParaRPr lang="en-GB" sz="1400" spc="3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242" y="5573275"/>
            <a:ext cx="3189514" cy="79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29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0D3A48-071A-3948-B64A-C1CBE0E2FAB2}"/>
              </a:ext>
            </a:extLst>
          </p:cNvPr>
          <p:cNvSpPr/>
          <p:nvPr userDrawn="1"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7E96223-04E2-904A-B269-0437DF59C34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47624"/>
            <a:ext cx="8424000" cy="1080000"/>
          </a:xfrm>
        </p:spPr>
        <p:txBody>
          <a:bodyPr anchor="ctr"/>
          <a:lstStyle>
            <a:lvl1pPr algn="ct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47E9B5-E429-6846-86BD-0F18F3D87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4000" y="47625"/>
            <a:ext cx="3600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C19541-5F6E-2C4C-BF21-196C1C8E2E31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6AAF91-5A38-2443-B97F-A98FAD177B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50" y="5905500"/>
            <a:ext cx="1790700" cy="5334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5C8E32-874A-B143-97A4-7A85A30BAE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z="800" cap="none" spc="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A3A0A6-2360-E749-813F-4C2BB76956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9999" y="1475999"/>
            <a:ext cx="4140000" cy="414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8" name="Content Placeholder 11">
            <a:extLst>
              <a:ext uri="{FF2B5EF4-FFF2-40B4-BE49-F238E27FC236}">
                <a16:creationId xmlns:a16="http://schemas.microsoft.com/office/drawing/2014/main" id="{A6E03B43-8C85-3146-B22E-4FD9A082F70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43438" y="1476375"/>
            <a:ext cx="4140200" cy="4140200"/>
          </a:xfrm>
        </p:spPr>
        <p:txBody>
          <a:bodyPr/>
          <a:lstStyle/>
          <a:p>
            <a:pPr lvl="0"/>
            <a:r>
              <a:rPr lang="en-US" dirty="0"/>
              <a:t>Add chart/table/photo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87987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57">
          <p15:clr>
            <a:srgbClr val="FBAE40"/>
          </p15:clr>
        </p15:guide>
        <p15:guide id="3" pos="2903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graph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CDD45-0E24-824E-8528-54480BCF58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DB4FFB-A229-AF47-8E60-155F5A2CCF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3708754"/>
            <a:ext cx="6858000" cy="1549045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 Subtitle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0FF5F-86DC-2A48-BA0E-9956D2F5E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08000" y="288000"/>
            <a:ext cx="3528000" cy="252000"/>
          </a:xfrm>
        </p:spPr>
        <p:txBody>
          <a:bodyPr anchor="t" anchorCtr="0"/>
          <a:lstStyle>
            <a:lvl1pPr algn="ctr">
              <a:defRPr sz="1000" cap="all" spc="8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440004-9676-0B4E-8178-887B29F4E1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50" y="5904000"/>
            <a:ext cx="1790700" cy="533400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24B3BA0-D790-AA4A-8769-3F7F2CB96B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99" y="4794250"/>
            <a:ext cx="2800351" cy="1698625"/>
          </a:xfrm>
          <a:solidFill>
            <a:schemeClr val="accent2"/>
          </a:solidFill>
        </p:spPr>
        <p:txBody>
          <a:bodyPr anchor="ctr"/>
          <a:lstStyle>
            <a:lvl1pPr marL="0" marR="0" indent="0" algn="ctr" defTabSz="1260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400" b="1" i="0">
                <a:solidFill>
                  <a:schemeClr val="bg1"/>
                </a:solidFill>
                <a:effectLst/>
              </a:defRPr>
            </a:lvl1pPr>
          </a:lstStyle>
          <a:p>
            <a:pPr marL="0" marR="0" lvl="0" indent="0" algn="ctr" defTabSz="1260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To change background image, right-click (or shift+F10 on a PC/</a:t>
            </a:r>
            <a:r>
              <a:rPr lang="en-GB" dirty="0" err="1"/>
              <a:t>ctrl+click</a:t>
            </a:r>
            <a:r>
              <a:rPr lang="en-GB" dirty="0"/>
              <a:t> on a Mac) on the image and select ‘Format Background’. Click ‘Insert picture from File’</a:t>
            </a:r>
          </a:p>
        </p:txBody>
      </p:sp>
    </p:spTree>
    <p:extLst>
      <p:ext uri="{BB962C8B-B14F-4D97-AF65-F5344CB8AC3E}">
        <p14:creationId xmlns:p14="http://schemas.microsoft.com/office/powerpoint/2010/main" val="420682856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uotone 1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CDD45-0E24-824E-8528-54480BCF58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DB4FFB-A229-AF47-8E60-155F5A2CCF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3708754"/>
            <a:ext cx="6858000" cy="1549045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 Subtitle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0FF5F-86DC-2A48-BA0E-9956D2F5E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08000" y="288000"/>
            <a:ext cx="3528000" cy="252000"/>
          </a:xfrm>
        </p:spPr>
        <p:txBody>
          <a:bodyPr anchor="t" anchorCtr="0"/>
          <a:lstStyle>
            <a:lvl1pPr algn="ctr">
              <a:defRPr sz="1000" cap="all" spc="8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440004-9676-0B4E-8178-887B29F4E1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50" y="5904000"/>
            <a:ext cx="17907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063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uotone 2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CDD45-0E24-824E-8528-54480BCF58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DB4FFB-A229-AF47-8E60-155F5A2CCF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3708754"/>
            <a:ext cx="6858000" cy="1549045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 Subtitle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0FF5F-86DC-2A48-BA0E-9956D2F5E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08000" y="288000"/>
            <a:ext cx="3528000" cy="252000"/>
          </a:xfrm>
        </p:spPr>
        <p:txBody>
          <a:bodyPr anchor="t" anchorCtr="0"/>
          <a:lstStyle>
            <a:lvl1pPr algn="ctr">
              <a:defRPr sz="1000" cap="all" spc="8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440004-9676-0B4E-8178-887B29F4E1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50" y="5904000"/>
            <a:ext cx="17907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5285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CDD45-0E24-824E-8528-54480BCF58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DB4FFB-A229-AF47-8E60-155F5A2CCF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3708754"/>
            <a:ext cx="6858000" cy="1549045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 Subtitle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0FF5F-86DC-2A48-BA0E-9956D2F5E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08000" y="288000"/>
            <a:ext cx="3528000" cy="252000"/>
          </a:xfrm>
        </p:spPr>
        <p:txBody>
          <a:bodyPr anchor="t" anchorCtr="0"/>
          <a:lstStyle>
            <a:lvl1pPr algn="ctr">
              <a:defRPr sz="1000" cap="all" spc="8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440004-9676-0B4E-8178-887B29F4E1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50" y="5904000"/>
            <a:ext cx="17907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50349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r Statem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CDD45-0E24-824E-8528-54480BCF58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1122362"/>
            <a:ext cx="6858000" cy="4261727"/>
          </a:xfrm>
        </p:spPr>
        <p:txBody>
          <a:bodyPr anchor="ctr"/>
          <a:lstStyle>
            <a:lvl1pPr algn="ct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Section tile, quote or statement text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0FF5F-86DC-2A48-BA0E-9956D2F5E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08000" y="288000"/>
            <a:ext cx="3528000" cy="252000"/>
          </a:xfrm>
        </p:spPr>
        <p:txBody>
          <a:bodyPr anchor="t" anchorCtr="0"/>
          <a:lstStyle>
            <a:lvl1pPr algn="ctr">
              <a:defRPr sz="1000" cap="all" spc="8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440004-9676-0B4E-8178-887B29F4E1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50" y="5904000"/>
            <a:ext cx="17907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0639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CEB79FC-C7F9-7A41-9F31-DE5E9936D5B9}"/>
              </a:ext>
            </a:extLst>
          </p:cNvPr>
          <p:cNvSpPr/>
          <p:nvPr userDrawn="1"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5CDD45-0E24-824E-8528-54480BCF58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47624"/>
            <a:ext cx="8424000" cy="1080000"/>
          </a:xfrm>
        </p:spPr>
        <p:txBody>
          <a:bodyPr anchor="ctr"/>
          <a:lstStyle>
            <a:lvl1pPr algn="ct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DB4FFB-A229-AF47-8E60-155F5A2CCF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2448000"/>
            <a:ext cx="6858000" cy="23400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 introduction text or statement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0FF5F-86DC-2A48-BA0E-9956D2F5E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08000" y="1476000"/>
            <a:ext cx="3528000" cy="252000"/>
          </a:xfrm>
        </p:spPr>
        <p:txBody>
          <a:bodyPr anchor="t" anchorCtr="0"/>
          <a:lstStyle>
            <a:lvl1pPr>
              <a:defRPr sz="1000" cap="all" spc="80" baseline="0">
                <a:solidFill>
                  <a:schemeClr val="accent5"/>
                </a:solidFill>
              </a:defRPr>
            </a:lvl1pPr>
          </a:lstStyle>
          <a:p>
            <a:pPr algn="ctr"/>
            <a:r>
              <a:rPr lang="en-GB"/>
              <a:t>SPRU - Science Policy Research Unit 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F0961-687E-414F-B883-189E0943E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C19541-5F6E-2C4C-BF21-196C1C8E2E31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0B9C83-55C2-E04A-A322-D2E5553ED1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311" y="5905500"/>
            <a:ext cx="1779378" cy="533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EB2273-3E9C-714C-947C-062AFA427E83}"/>
              </a:ext>
            </a:extLst>
          </p:cNvPr>
          <p:cNvSpPr txBox="1"/>
          <p:nvPr userDrawn="1"/>
        </p:nvSpPr>
        <p:spPr>
          <a:xfrm>
            <a:off x="10096766" y="-35169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76510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0D3A48-071A-3948-B64A-C1CBE0E2FAB2}"/>
              </a:ext>
            </a:extLst>
          </p:cNvPr>
          <p:cNvSpPr/>
          <p:nvPr userDrawn="1"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7E96223-04E2-904A-B269-0437DF59C34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47624"/>
            <a:ext cx="8424000" cy="1080000"/>
          </a:xfrm>
        </p:spPr>
        <p:txBody>
          <a:bodyPr anchor="ctr"/>
          <a:lstStyle>
            <a:lvl1pPr algn="ct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47E9B5-E429-6846-86BD-0F18F3D87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4000" y="47625"/>
            <a:ext cx="3600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C19541-5F6E-2C4C-BF21-196C1C8E2E3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5C8E32-874A-B143-97A4-7A85A30BAE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z="800" cap="none" spc="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A3A0A6-2360-E749-813F-4C2BB76956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9999" y="1475999"/>
            <a:ext cx="4140000" cy="4140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8" name="Content Placeholder 11">
            <a:extLst>
              <a:ext uri="{FF2B5EF4-FFF2-40B4-BE49-F238E27FC236}">
                <a16:creationId xmlns:a16="http://schemas.microsoft.com/office/drawing/2014/main" id="{A6E03B43-8C85-3146-B22E-4FD9A082F70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43438" y="1476375"/>
            <a:ext cx="4140200" cy="4140200"/>
          </a:xfrm>
        </p:spPr>
        <p:txBody>
          <a:bodyPr/>
          <a:lstStyle/>
          <a:p>
            <a:pPr lvl="0"/>
            <a:r>
              <a:rPr lang="en-US" dirty="0"/>
              <a:t>Add chart/table/photo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0C7404-9FE1-E945-A732-8544450517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311" y="5905500"/>
            <a:ext cx="1779378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42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57">
          <p15:clr>
            <a:srgbClr val="FBAE40"/>
          </p15:clr>
        </p15:guide>
        <p15:guide id="3" pos="2903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84000" y="1476000"/>
            <a:ext cx="2700000" cy="41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0D3A48-071A-3948-B64A-C1CBE0E2FAB2}"/>
              </a:ext>
            </a:extLst>
          </p:cNvPr>
          <p:cNvSpPr/>
          <p:nvPr userDrawn="1"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7E96223-04E2-904A-B269-0437DF59C34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47624"/>
            <a:ext cx="8424000" cy="1080000"/>
          </a:xfrm>
        </p:spPr>
        <p:txBody>
          <a:bodyPr anchor="ctr"/>
          <a:lstStyle>
            <a:lvl1pPr algn="ct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47E9B5-E429-6846-86BD-0F18F3D87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4000" y="47625"/>
            <a:ext cx="3600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C19541-5F6E-2C4C-BF21-196C1C8E2E3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5C8E32-874A-B143-97A4-7A85A30BAE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z="800" cap="none" spc="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A3A0A6-2360-E749-813F-4C2BB76956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9999" y="1475999"/>
            <a:ext cx="2700000" cy="4140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AB1F66A-DEB0-684D-B5D3-31629EAC14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22000" y="1475999"/>
            <a:ext cx="2700000" cy="4140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67DC4C-614D-5243-9526-4C44363095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311" y="5905500"/>
            <a:ext cx="1779378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16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57">
          <p15:clr>
            <a:srgbClr val="FBAE40"/>
          </p15:clr>
        </p15:guide>
        <p15:guide id="3" pos="2903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C9BCFD0-067D-6545-8C5D-27D2627541BB}"/>
              </a:ext>
            </a:extLst>
          </p:cNvPr>
          <p:cNvSpPr/>
          <p:nvPr userDrawn="1"/>
        </p:nvSpPr>
        <p:spPr>
          <a:xfrm>
            <a:off x="4680000" y="1334950"/>
            <a:ext cx="4302000" cy="534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A57B211-0045-2844-B5DA-1D7E13A68B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0000" y="1334950"/>
            <a:ext cx="4302000" cy="5346000"/>
          </a:xfrm>
        </p:spPr>
        <p:txBody>
          <a:bodyPr/>
          <a:lstStyle>
            <a:lvl1pPr>
              <a:defRPr sz="1200"/>
            </a:lvl1pPr>
          </a:lstStyle>
          <a:p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E6D62C-CA9F-B648-9F03-C8CF6C941C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304" y="5904000"/>
            <a:ext cx="1790700" cy="5334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40761A1-26AD-8F4C-B978-7CBBA4FEEF95}"/>
              </a:ext>
            </a:extLst>
          </p:cNvPr>
          <p:cNvSpPr/>
          <p:nvPr userDrawn="1"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31EBE83-A22C-5046-BD27-98989801D2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47624"/>
            <a:ext cx="8424000" cy="1080000"/>
          </a:xfrm>
        </p:spPr>
        <p:txBody>
          <a:bodyPr anchor="ctr"/>
          <a:lstStyle>
            <a:lvl1pPr algn="ct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C7B40B0-3203-CF4D-9A88-A624E8DA0C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81575" y="1661024"/>
            <a:ext cx="3714817" cy="3723776"/>
          </a:xfrm>
        </p:spPr>
        <p:txBody>
          <a:bodyPr anchor="ctr"/>
          <a:lstStyle>
            <a:lvl1pPr algn="ctr"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F4D48016-9021-D745-AE00-DEBDCD99F3B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C19541-5F6E-2C4C-BF21-196C1C8E2E3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317502-C27C-FB44-A9DD-A2CB8CCF8C1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D0EED9-FA6A-7B42-91E1-DA8F03660D1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4981574" y="1417474"/>
            <a:ext cx="3714817" cy="180000"/>
          </a:xfrm>
        </p:spPr>
        <p:txBody>
          <a:bodyPr/>
          <a:lstStyle>
            <a:lvl1pPr algn="ctr">
              <a:defRPr cap="all" spc="8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486423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358D9A-2D1B-4343-A341-EED6475A20E7}"/>
              </a:ext>
            </a:extLst>
          </p:cNvPr>
          <p:cNvSpPr/>
          <p:nvPr userDrawn="1"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D7ADA7-995B-A647-A79A-89447D55F3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47624"/>
            <a:ext cx="8424000" cy="1080000"/>
          </a:xfrm>
        </p:spPr>
        <p:txBody>
          <a:bodyPr anchor="ctr"/>
          <a:lstStyle>
            <a:lvl1pPr algn="ct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9D6B513-3819-7244-9EB7-E0FD3745B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4000" y="47625"/>
            <a:ext cx="3600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C19541-5F6E-2C4C-BF21-196C1C8E2E3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F5D1C0F-74B3-8A4E-AAC6-F9A9FAAF8A5F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60363" y="1470025"/>
            <a:ext cx="8423275" cy="4164013"/>
          </a:xfrm>
        </p:spPr>
        <p:txBody>
          <a:bodyPr/>
          <a:lstStyle/>
          <a:p>
            <a:pPr lvl="0"/>
            <a:r>
              <a:rPr lang="en-US" dirty="0"/>
              <a:t>Add chart/table/photo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83845-5854-164D-9D7C-28AF5EC6DD6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4CC4AD-20AA-D748-8AB3-1C3D832A1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311" y="5905500"/>
            <a:ext cx="1779378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81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84000" y="1476000"/>
            <a:ext cx="2700000" cy="41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0D3A48-071A-3948-B64A-C1CBE0E2FAB2}"/>
              </a:ext>
            </a:extLst>
          </p:cNvPr>
          <p:cNvSpPr/>
          <p:nvPr userDrawn="1"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7E96223-04E2-904A-B269-0437DF59C34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47624"/>
            <a:ext cx="8424000" cy="1080000"/>
          </a:xfrm>
        </p:spPr>
        <p:txBody>
          <a:bodyPr anchor="ctr"/>
          <a:lstStyle>
            <a:lvl1pPr algn="ct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47E9B5-E429-6846-86BD-0F18F3D87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4000" y="47625"/>
            <a:ext cx="3600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C19541-5F6E-2C4C-BF21-196C1C8E2E31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6AAF91-5A38-2443-B97F-A98FAD177B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50" y="5905500"/>
            <a:ext cx="1790700" cy="5334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5C8E32-874A-B143-97A4-7A85A30BAE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z="800" cap="none" spc="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A3A0A6-2360-E749-813F-4C2BB76956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9999" y="1475999"/>
            <a:ext cx="2700000" cy="4140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AB1F66A-DEB0-684D-B5D3-31629EAC14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22000" y="1475999"/>
            <a:ext cx="2700000" cy="4140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9530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57">
          <p15:clr>
            <a:srgbClr val="FBAE40"/>
          </p15:clr>
        </p15:guide>
        <p15:guide id="3" pos="2903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6D81C43-8221-2A45-AEF1-CF3F0F1FDDCE}"/>
              </a:ext>
            </a:extLst>
          </p:cNvPr>
          <p:cNvSpPr/>
          <p:nvPr userDrawn="1"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98FDC9-9F20-E049-ABF0-2BC5CCB3F1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47624"/>
            <a:ext cx="8424000" cy="1080000"/>
          </a:xfrm>
        </p:spPr>
        <p:txBody>
          <a:bodyPr anchor="ctr"/>
          <a:lstStyle>
            <a:lvl1pPr algn="ct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DD6CF35-5CC2-D84E-935D-C78D0E7F1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4000" y="47625"/>
            <a:ext cx="3600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C19541-5F6E-2C4C-BF21-196C1C8E2E3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2A65CA6F-7D91-3C47-9C36-79BAEE1D48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44000" y="1476000"/>
            <a:ext cx="4140000" cy="41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7C14F64-0AD7-814E-ADBD-00D172CAC6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60000" y="1476000"/>
            <a:ext cx="4140000" cy="41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BC7CC9-C258-3543-B9DD-40781B83006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441197-DD90-684E-B9B0-8B4649995D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311" y="5905500"/>
            <a:ext cx="1779378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5300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C18A3C-D4B6-C544-8B57-131EA44A2F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311" y="5905500"/>
            <a:ext cx="1779378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2474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nse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63CDE-4DD1-EC4A-84C4-5DD7C09D0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4000" y="6563524"/>
            <a:ext cx="360000" cy="180000"/>
          </a:xfrm>
        </p:spPr>
        <p:txBody>
          <a:bodyPr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fld id="{2CC19541-5F6E-2C4C-BF21-196C1C8E2E3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EC8765E-7826-1748-8472-ADB34D09F79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60363" y="1475999"/>
            <a:ext cx="2700337" cy="4933481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0219AE79-442B-B24C-BB69-50651E6FEAA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218662" y="1475999"/>
            <a:ext cx="2700337" cy="4933482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1F34AE87-A884-3F46-BDEF-93AEDE5E01E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83356" y="396453"/>
            <a:ext cx="2700337" cy="601302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4F738EF-07CA-1144-A98A-54B9757C59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47624"/>
            <a:ext cx="5558999" cy="1080000"/>
          </a:xfrm>
        </p:spPr>
        <p:txBody>
          <a:bodyPr anchor="ctr"/>
          <a:lstStyle>
            <a:lvl1pPr algn="l">
              <a:defRPr sz="38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4F4F3D47-B439-104B-BEEC-3A61169D7A2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2006804" y="6562855"/>
            <a:ext cx="3086100" cy="180000"/>
          </a:xfrm>
        </p:spPr>
        <p:txBody>
          <a:bodyPr/>
          <a:lstStyle>
            <a:lvl1pPr>
              <a:defRPr sz="800" cap="none" spc="0" baseline="0"/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127A75-19B8-EE42-98A0-A61504FE57D9}"/>
              </a:ext>
            </a:extLst>
          </p:cNvPr>
          <p:cNvSpPr txBox="1"/>
          <p:nvPr userDrawn="1"/>
        </p:nvSpPr>
        <p:spPr>
          <a:xfrm>
            <a:off x="167211" y="6563523"/>
            <a:ext cx="3414613" cy="180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800" dirty="0">
                <a:solidFill>
                  <a:schemeClr val="accent5"/>
                </a:solidFill>
              </a:rPr>
              <a:t>University of Sussex Business School – </a:t>
            </a:r>
          </a:p>
        </p:txBody>
      </p:sp>
    </p:spTree>
    <p:extLst>
      <p:ext uri="{BB962C8B-B14F-4D97-AF65-F5344CB8AC3E}">
        <p14:creationId xmlns:p14="http://schemas.microsoft.com/office/powerpoint/2010/main" val="389768937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C9BCFD0-067D-6545-8C5D-27D2627541BB}"/>
              </a:ext>
            </a:extLst>
          </p:cNvPr>
          <p:cNvSpPr/>
          <p:nvPr userDrawn="1"/>
        </p:nvSpPr>
        <p:spPr>
          <a:xfrm>
            <a:off x="167211" y="1334950"/>
            <a:ext cx="4302000" cy="534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0761A1-26AD-8F4C-B978-7CBBA4FEEF95}"/>
              </a:ext>
            </a:extLst>
          </p:cNvPr>
          <p:cNvSpPr/>
          <p:nvPr userDrawn="1"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31EBE83-A22C-5046-BD27-98989801D2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47624"/>
            <a:ext cx="8424000" cy="1080000"/>
          </a:xfrm>
        </p:spPr>
        <p:txBody>
          <a:bodyPr anchor="ctr"/>
          <a:lstStyle>
            <a:lvl1pPr algn="ct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C7B40B0-3203-CF4D-9A88-A624E8DA0C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8786" y="1661024"/>
            <a:ext cx="3714817" cy="3723776"/>
          </a:xfrm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  <a:lvl2pPr algn="ctr">
              <a:defRPr>
                <a:solidFill>
                  <a:schemeClr val="accent5"/>
                </a:solidFill>
              </a:defRPr>
            </a:lvl2pPr>
            <a:lvl3pPr algn="ctr">
              <a:defRPr>
                <a:solidFill>
                  <a:schemeClr val="accent5"/>
                </a:solidFill>
              </a:defRPr>
            </a:lvl3pPr>
            <a:lvl4pPr algn="ctr">
              <a:defRPr>
                <a:solidFill>
                  <a:schemeClr val="accent5"/>
                </a:solidFill>
              </a:defRPr>
            </a:lvl4pPr>
            <a:lvl5pPr algn="ctr"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6225B155-635C-B54E-98A0-3C52FD0CBEA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F4D48016-9021-D745-AE00-DEBDCD99F3B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C19541-5F6E-2C4C-BF21-196C1C8E2E3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7DA10396-CCCF-0340-BB00-412EEECBC0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2000" y="1334950"/>
            <a:ext cx="4302000" cy="26797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4CFF857B-12AB-E04C-A1F6-FC4B79FE18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62000" y="4197601"/>
            <a:ext cx="2550890" cy="24637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C79CD37-E4DA-FA41-8E9D-41522B86F4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92890" y="4197601"/>
            <a:ext cx="1571110" cy="24637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E316A53-C9C4-7446-89F2-04D81C460D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176" y="5905500"/>
            <a:ext cx="1779378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47231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3253311" y="1359468"/>
            <a:ext cx="5710689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pPr algn="ctr"/>
            <a:r>
              <a:rPr lang="en-GB" sz="1350" dirty="0">
                <a:solidFill>
                  <a:schemeClr val="accent5"/>
                </a:solidFill>
              </a:rPr>
              <a:t>Add text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3253311" y="4435477"/>
            <a:ext cx="2725458" cy="224932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125629" y="4435477"/>
            <a:ext cx="2838372" cy="224932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180000" y="3788396"/>
            <a:ext cx="2923563" cy="28964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pPr algn="ctr"/>
            <a:r>
              <a:rPr lang="en-GB" sz="1350" dirty="0">
                <a:solidFill>
                  <a:schemeClr val="accent5"/>
                </a:solidFill>
              </a:rPr>
              <a:t>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80000" y="1359468"/>
            <a:ext cx="2911644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4740E7-B28B-354B-894B-D5CB107AD1F7}"/>
              </a:ext>
            </a:extLst>
          </p:cNvPr>
          <p:cNvSpPr/>
          <p:nvPr userDrawn="1"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1A1AE9-B721-C541-ACDF-1A1B837E63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47624"/>
            <a:ext cx="8424000" cy="1080000"/>
          </a:xfrm>
        </p:spPr>
        <p:txBody>
          <a:bodyPr anchor="ctr"/>
          <a:lstStyle>
            <a:lvl1pPr algn="ct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14" name="Footer Placeholder 19">
            <a:extLst>
              <a:ext uri="{FF2B5EF4-FFF2-40B4-BE49-F238E27FC236}">
                <a16:creationId xmlns:a16="http://schemas.microsoft.com/office/drawing/2014/main" id="{92A5F2FD-6AD5-5947-A6AB-FA9F15F00EC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167211" y="50489"/>
            <a:ext cx="30861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  <p:sp>
        <p:nvSpPr>
          <p:cNvPr id="16" name="Slide Number Placeholder 20">
            <a:extLst>
              <a:ext uri="{FF2B5EF4-FFF2-40B4-BE49-F238E27FC236}">
                <a16:creationId xmlns:a16="http://schemas.microsoft.com/office/drawing/2014/main" id="{9905499C-3BA1-434B-A1EE-1D35AA6455B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8604000" y="47625"/>
            <a:ext cx="3600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C19541-5F6E-2C4C-BF21-196C1C8E2E3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793719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Mont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3253311" y="1359468"/>
            <a:ext cx="2846951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pPr algn="ctr"/>
            <a:r>
              <a:rPr lang="en-GB" sz="1350" dirty="0">
                <a:solidFill>
                  <a:schemeClr val="accent5"/>
                </a:solidFill>
              </a:rPr>
              <a:t>Add text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3253310" y="4435477"/>
            <a:ext cx="5710689" cy="2249323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180000" y="3788396"/>
            <a:ext cx="2923563" cy="28964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pPr algn="ctr"/>
            <a:r>
              <a:rPr lang="en-GB" sz="1350" dirty="0">
                <a:solidFill>
                  <a:schemeClr val="accent5"/>
                </a:solidFill>
              </a:rPr>
              <a:t>Add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80000" y="1359468"/>
            <a:ext cx="2911644" cy="2221461"/>
          </a:xfrm>
          <a:prstGeom prst="rect">
            <a:avLst/>
          </a:prstGeom>
        </p:spPr>
        <p:txBody>
          <a:bodyPr tIns="936000" anchor="ctr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4740E7-B28B-354B-894B-D5CB107AD1F7}"/>
              </a:ext>
            </a:extLst>
          </p:cNvPr>
          <p:cNvSpPr/>
          <p:nvPr userDrawn="1"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1A1AE9-B721-C541-ACDF-1A1B837E63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47624"/>
            <a:ext cx="8424000" cy="1080000"/>
          </a:xfrm>
        </p:spPr>
        <p:txBody>
          <a:bodyPr anchor="ctr"/>
          <a:lstStyle>
            <a:lvl1pPr algn="ct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14" name="Footer Placeholder 19">
            <a:extLst>
              <a:ext uri="{FF2B5EF4-FFF2-40B4-BE49-F238E27FC236}">
                <a16:creationId xmlns:a16="http://schemas.microsoft.com/office/drawing/2014/main" id="{92A5F2FD-6AD5-5947-A6AB-FA9F15F00EC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167211" y="50489"/>
            <a:ext cx="30861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  <p:sp>
        <p:nvSpPr>
          <p:cNvPr id="16" name="Slide Number Placeholder 20">
            <a:extLst>
              <a:ext uri="{FF2B5EF4-FFF2-40B4-BE49-F238E27FC236}">
                <a16:creationId xmlns:a16="http://schemas.microsoft.com/office/drawing/2014/main" id="{9905499C-3BA1-434B-A1EE-1D35AA6455B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8604000" y="47625"/>
            <a:ext cx="3600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C19541-5F6E-2C4C-BF21-196C1C8E2E3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FE3000-B803-144F-B6C8-97DB79EB2B62}"/>
              </a:ext>
            </a:extLst>
          </p:cNvPr>
          <p:cNvSpPr/>
          <p:nvPr userDrawn="1"/>
        </p:nvSpPr>
        <p:spPr>
          <a:xfrm>
            <a:off x="6261929" y="1359468"/>
            <a:ext cx="2702070" cy="29081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pPr algn="ctr"/>
            <a:r>
              <a:rPr lang="en-GB" sz="1350" dirty="0">
                <a:solidFill>
                  <a:schemeClr val="accent5"/>
                </a:solidFill>
              </a:rPr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281043795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 Mon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C4740E7-B28B-354B-894B-D5CB107AD1F7}"/>
              </a:ext>
            </a:extLst>
          </p:cNvPr>
          <p:cNvSpPr/>
          <p:nvPr userDrawn="1"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1A1AE9-B721-C541-ACDF-1A1B837E63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47624"/>
            <a:ext cx="8424000" cy="1080000"/>
          </a:xfrm>
        </p:spPr>
        <p:txBody>
          <a:bodyPr anchor="ctr"/>
          <a:lstStyle>
            <a:lvl1pPr algn="ct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14" name="Footer Placeholder 19">
            <a:extLst>
              <a:ext uri="{FF2B5EF4-FFF2-40B4-BE49-F238E27FC236}">
                <a16:creationId xmlns:a16="http://schemas.microsoft.com/office/drawing/2014/main" id="{92A5F2FD-6AD5-5947-A6AB-FA9F15F00EC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167211" y="50489"/>
            <a:ext cx="30861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  <p:sp>
        <p:nvSpPr>
          <p:cNvPr id="16" name="Slide Number Placeholder 20">
            <a:extLst>
              <a:ext uri="{FF2B5EF4-FFF2-40B4-BE49-F238E27FC236}">
                <a16:creationId xmlns:a16="http://schemas.microsoft.com/office/drawing/2014/main" id="{9905499C-3BA1-434B-A1EE-1D35AA6455B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8604000" y="47625"/>
            <a:ext cx="360000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C19541-5F6E-2C4C-BF21-196C1C8E2E3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D56863F-F6CD-E24A-AA3A-95A03E55F18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180000" y="4119055"/>
            <a:ext cx="2825999" cy="2556000"/>
          </a:xfrm>
          <a:solidFill>
            <a:schemeClr val="bg2"/>
          </a:solidFill>
        </p:spPr>
        <p:txBody>
          <a:bodyPr lIns="360000" tIns="360000" rIns="360000" bIns="360000"/>
          <a:lstStyle>
            <a:lvl1pPr>
              <a:defRPr sz="1200"/>
            </a:lvl1pPr>
          </a:lstStyle>
          <a:p>
            <a:pPr lvl="0"/>
            <a:r>
              <a:rPr lang="en-US" dirty="0"/>
              <a:t>Add content or delete if not required.</a:t>
            </a:r>
            <a:endParaRPr lang="en-GB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E65073E-903D-774A-B1F5-49BFBA51439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79999" y="1364915"/>
            <a:ext cx="2826000" cy="2556000"/>
          </a:xfrm>
          <a:solidFill>
            <a:schemeClr val="bg2"/>
          </a:solidFill>
        </p:spPr>
        <p:txBody>
          <a:bodyPr lIns="360000" tIns="360000" rIns="360000" bIns="360000"/>
          <a:lstStyle>
            <a:lvl1pPr>
              <a:defRPr sz="1200"/>
            </a:lvl1pPr>
          </a:lstStyle>
          <a:p>
            <a:pPr lvl="0"/>
            <a:r>
              <a:rPr lang="en-US" dirty="0"/>
              <a:t>Add content or delete if not required.</a:t>
            </a:r>
            <a:endParaRPr lang="en-GB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49033BA-802B-9D4E-86E7-1DCABD905243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159793" y="4119055"/>
            <a:ext cx="2825999" cy="2556000"/>
          </a:xfrm>
          <a:solidFill>
            <a:schemeClr val="bg2"/>
          </a:solidFill>
        </p:spPr>
        <p:txBody>
          <a:bodyPr lIns="360000" tIns="360000" rIns="360000" bIns="360000"/>
          <a:lstStyle>
            <a:lvl1pPr>
              <a:defRPr sz="1200"/>
            </a:lvl1pPr>
          </a:lstStyle>
          <a:p>
            <a:pPr lvl="0"/>
            <a:r>
              <a:rPr lang="en-US" dirty="0"/>
              <a:t>Add content or delete if not required.</a:t>
            </a:r>
            <a:endParaRPr lang="en-GB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3B30A9D2-E284-2E4C-A561-386EF0A682B7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159792" y="1364915"/>
            <a:ext cx="2826000" cy="2556000"/>
          </a:xfrm>
          <a:solidFill>
            <a:schemeClr val="bg2"/>
          </a:solidFill>
        </p:spPr>
        <p:txBody>
          <a:bodyPr lIns="360000" tIns="360000" rIns="360000" bIns="360000"/>
          <a:lstStyle>
            <a:lvl1pPr>
              <a:defRPr sz="1200"/>
            </a:lvl1pPr>
          </a:lstStyle>
          <a:p>
            <a:pPr lvl="0"/>
            <a:r>
              <a:rPr lang="en-US" dirty="0"/>
              <a:t>Add content or delete if not required.</a:t>
            </a:r>
            <a:endParaRPr lang="en-GB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12B41031-5953-1A41-9DB9-9AD4FADFC778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45980" y="4119055"/>
            <a:ext cx="2825999" cy="2556000"/>
          </a:xfrm>
          <a:solidFill>
            <a:schemeClr val="bg2"/>
          </a:solidFill>
        </p:spPr>
        <p:txBody>
          <a:bodyPr lIns="360000" tIns="360000" rIns="360000" bIns="360000"/>
          <a:lstStyle>
            <a:lvl1pPr>
              <a:defRPr sz="1200"/>
            </a:lvl1pPr>
          </a:lstStyle>
          <a:p>
            <a:pPr lvl="0"/>
            <a:r>
              <a:rPr lang="en-US" dirty="0"/>
              <a:t>Add content or delete if not required.</a:t>
            </a:r>
            <a:endParaRPr lang="en-GB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5982CB3-F96D-4847-90D1-78412688D8DB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145979" y="1364915"/>
            <a:ext cx="2826000" cy="2556000"/>
          </a:xfrm>
          <a:solidFill>
            <a:schemeClr val="bg2"/>
          </a:solidFill>
        </p:spPr>
        <p:txBody>
          <a:bodyPr lIns="360000" tIns="360000" rIns="360000" bIns="360000"/>
          <a:lstStyle>
            <a:lvl1pPr>
              <a:defRPr sz="1200"/>
            </a:lvl1pPr>
          </a:lstStyle>
          <a:p>
            <a:pPr lvl="0"/>
            <a:r>
              <a:rPr lang="en-US" dirty="0"/>
              <a:t>Add content or delete if not required.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6258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C9BCFD0-067D-6545-8C5D-27D2627541BB}"/>
              </a:ext>
            </a:extLst>
          </p:cNvPr>
          <p:cNvSpPr/>
          <p:nvPr userDrawn="1"/>
        </p:nvSpPr>
        <p:spPr>
          <a:xfrm>
            <a:off x="4680000" y="1334950"/>
            <a:ext cx="4302000" cy="534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A57B211-0045-2844-B5DA-1D7E13A68B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0000" y="1334950"/>
            <a:ext cx="4302000" cy="5346000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E6D62C-CA9F-B648-9F03-C8CF6C941C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304" y="5904000"/>
            <a:ext cx="1790700" cy="5334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40761A1-26AD-8F4C-B978-7CBBA4FEEF95}"/>
              </a:ext>
            </a:extLst>
          </p:cNvPr>
          <p:cNvSpPr/>
          <p:nvPr userDrawn="1"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31EBE83-A22C-5046-BD27-98989801D2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47624"/>
            <a:ext cx="8424000" cy="1080000"/>
          </a:xfrm>
        </p:spPr>
        <p:txBody>
          <a:bodyPr anchor="ctr"/>
          <a:lstStyle>
            <a:lvl1pPr algn="ct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C7B40B0-3203-CF4D-9A88-A624E8DA0C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81575" y="1661024"/>
            <a:ext cx="3714817" cy="3723776"/>
          </a:xfrm>
        </p:spPr>
        <p:txBody>
          <a:bodyPr anchor="ctr"/>
          <a:lstStyle>
            <a:lvl1pPr algn="ctr"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F4D48016-9021-D745-AE00-DEBDCD99F3B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C19541-5F6E-2C4C-BF21-196C1C8E2E3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317502-C27C-FB44-A9DD-A2CB8CCF8C1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D0EED9-FA6A-7B42-91E1-DA8F03660D1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4981574" y="1417474"/>
            <a:ext cx="3714817" cy="180000"/>
          </a:xfrm>
        </p:spPr>
        <p:txBody>
          <a:bodyPr/>
          <a:lstStyle>
            <a:lvl1pPr algn="ctr">
              <a:defRPr cap="all" spc="8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0193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2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78353D-46A7-2448-89A2-82D8D5FD3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5125"/>
            <a:ext cx="8424000" cy="13255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5E140-9D5F-0646-BC1E-1FBC73E967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825625"/>
            <a:ext cx="8424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DECA59-8BD6-7B47-9929-3DA4054A72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000" y="6356350"/>
            <a:ext cx="20574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07B2D-3C01-C64E-87EE-98CF42FA71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211" y="50489"/>
            <a:ext cx="30861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kern="1000" cap="none" spc="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2AE4E-44FE-7E4B-AF1A-860913C2F4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4000" y="6448912"/>
            <a:ext cx="3600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2CC19541-5F6E-2C4C-BF21-196C1C8E2E3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0D3473-A7F2-BD4F-B01A-62B6D92DD81C}"/>
              </a:ext>
            </a:extLst>
          </p:cNvPr>
          <p:cNvSpPr txBox="1"/>
          <p:nvPr userDrawn="1"/>
        </p:nvSpPr>
        <p:spPr>
          <a:xfrm>
            <a:off x="8575040" y="653288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19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1" r:id="rId1"/>
    <p:sldLayoutId id="2147484061" r:id="rId2"/>
    <p:sldLayoutId id="2147484166" r:id="rId3"/>
    <p:sldLayoutId id="2147484157" r:id="rId4"/>
    <p:sldLayoutId id="2147484098" r:id="rId5"/>
    <p:sldLayoutId id="2147484093" r:id="rId6"/>
    <p:sldLayoutId id="2147484073" r:id="rId7"/>
    <p:sldLayoutId id="2147484094" r:id="rId8"/>
    <p:sldLayoutId id="2147484062" r:id="rId9"/>
    <p:sldLayoutId id="2147484074" r:id="rId10"/>
    <p:sldLayoutId id="2147484075" r:id="rId11"/>
    <p:sldLayoutId id="2147484082" r:id="rId12"/>
    <p:sldLayoutId id="2147484072" r:id="rId13"/>
    <p:sldLayoutId id="2147484095" r:id="rId14"/>
    <p:sldLayoutId id="2147484089" r:id="rId15"/>
    <p:sldLayoutId id="2147484096" r:id="rId16"/>
    <p:sldLayoutId id="2147484097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6000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tabLst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defTabSz="126000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None/>
        <a:tabLst>
          <a:tab pos="126000" algn="l"/>
        </a:tabLst>
        <a:defRPr sz="1200" kern="1200">
          <a:solidFill>
            <a:schemeClr val="tx2"/>
          </a:solidFill>
          <a:latin typeface="+mn-lt"/>
          <a:ea typeface="+mn-ea"/>
          <a:cs typeface="+mn-cs"/>
        </a:defRPr>
      </a:lvl2pPr>
      <a:lvl3pPr marL="126000" indent="-126000" algn="l" defTabSz="126000" rtl="0" eaLnBrk="1" latinLnBrk="0" hangingPunct="1">
        <a:lnSpc>
          <a:spcPct val="105000"/>
        </a:lnSpc>
        <a:spcBef>
          <a:spcPts val="0"/>
        </a:spcBef>
        <a:buFont typeface="System Font Regular"/>
        <a:buChar char="-"/>
        <a:tabLst>
          <a:tab pos="126000" algn="l"/>
        </a:tabLst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126000" rtl="0" eaLnBrk="1" latinLnBrk="0" hangingPunct="1">
        <a:lnSpc>
          <a:spcPct val="95000"/>
        </a:lnSpc>
        <a:spcBef>
          <a:spcPts val="800"/>
        </a:spcBef>
        <a:spcAft>
          <a:spcPts val="800"/>
        </a:spcAft>
        <a:buFont typeface="Arial" panose="020B0604020202020204" pitchFamily="34" charset="0"/>
        <a:buNone/>
        <a:tabLst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126000" rtl="0" eaLnBrk="1" latinLnBrk="0" hangingPunct="1">
        <a:lnSpc>
          <a:spcPct val="105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tabLst>
          <a:tab pos="126000" algn="l"/>
        </a:tabLst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26000" indent="-126000" algn="l" defTabSz="126000" rtl="0" eaLnBrk="1" latinLnBrk="0" hangingPunct="1">
        <a:lnSpc>
          <a:spcPct val="105000"/>
        </a:lnSpc>
        <a:spcBef>
          <a:spcPts val="0"/>
        </a:spcBef>
        <a:spcAft>
          <a:spcPts val="600"/>
        </a:spcAft>
        <a:buFont typeface="System Font Regular"/>
        <a:buChar char="-"/>
        <a:tabLst>
          <a:tab pos="126000" algn="l"/>
        </a:tabLst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l" defTabSz="126000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tabLst>
          <a:tab pos="126000" algn="l"/>
        </a:tabLst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0" indent="0" algn="l" defTabSz="126000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tabLst>
          <a:tab pos="126000" algn="l"/>
        </a:tabLst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0" indent="0" algn="l" defTabSz="126000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tabLst>
          <a:tab pos="126000" algn="l"/>
        </a:tabLst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78353D-46A7-2448-89A2-82D8D5FD3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5125"/>
            <a:ext cx="8424000" cy="13255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5E140-9D5F-0646-BC1E-1FBC73E967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825625"/>
            <a:ext cx="8424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DECA59-8BD6-7B47-9929-3DA4054A72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000" y="6356350"/>
            <a:ext cx="20574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07B2D-3C01-C64E-87EE-98CF42FA71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211" y="50489"/>
            <a:ext cx="30861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kern="1000" cap="none" spc="0" baseline="0">
                <a:solidFill>
                  <a:schemeClr val="accent1"/>
                </a:solidFill>
              </a:defRPr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2AE4E-44FE-7E4B-AF1A-860913C2F4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4000" y="47625"/>
            <a:ext cx="3600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2CC19541-5F6E-2C4C-BF21-196C1C8E2E3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3542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0" r:id="rId1"/>
    <p:sldLayoutId id="2147484172" r:id="rId2"/>
    <p:sldLayoutId id="2147484173" r:id="rId3"/>
    <p:sldLayoutId id="2147484158" r:id="rId4"/>
    <p:sldLayoutId id="2147484101" r:id="rId5"/>
    <p:sldLayoutId id="2147484102" r:id="rId6"/>
    <p:sldLayoutId id="2147484103" r:id="rId7"/>
    <p:sldLayoutId id="2147484104" r:id="rId8"/>
    <p:sldLayoutId id="2147484105" r:id="rId9"/>
    <p:sldLayoutId id="2147484106" r:id="rId10"/>
    <p:sldLayoutId id="2147484107" r:id="rId11"/>
    <p:sldLayoutId id="2147484108" r:id="rId12"/>
    <p:sldLayoutId id="2147484109" r:id="rId13"/>
    <p:sldLayoutId id="2147484110" r:id="rId14"/>
    <p:sldLayoutId id="2147484111" r:id="rId15"/>
    <p:sldLayoutId id="2147484112" r:id="rId16"/>
    <p:sldLayoutId id="2147484113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126000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tabLst/>
        <a:defRPr sz="16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126000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None/>
        <a:tabLst>
          <a:tab pos="126000" algn="l"/>
        </a:tabLst>
        <a:defRPr sz="12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26000" indent="-126000" algn="l" defTabSz="126000" rtl="0" eaLnBrk="1" latinLnBrk="0" hangingPunct="1">
        <a:lnSpc>
          <a:spcPct val="105000"/>
        </a:lnSpc>
        <a:spcBef>
          <a:spcPts val="0"/>
        </a:spcBef>
        <a:buFont typeface="System Font Regular"/>
        <a:buChar char="-"/>
        <a:tabLst>
          <a:tab pos="126000" algn="l"/>
        </a:tabLst>
        <a:defRPr sz="12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0" indent="0" algn="l" defTabSz="126000" rtl="0" eaLnBrk="1" latinLnBrk="0" hangingPunct="1">
        <a:lnSpc>
          <a:spcPct val="95000"/>
        </a:lnSpc>
        <a:spcBef>
          <a:spcPts val="800"/>
        </a:spcBef>
        <a:spcAft>
          <a:spcPts val="800"/>
        </a:spcAft>
        <a:buFont typeface="Arial" panose="020B0604020202020204" pitchFamily="34" charset="0"/>
        <a:buNone/>
        <a:tabLst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126000" rtl="0" eaLnBrk="1" latinLnBrk="0" hangingPunct="1">
        <a:lnSpc>
          <a:spcPct val="105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tabLst>
          <a:tab pos="126000" algn="l"/>
        </a:tabLst>
        <a:defRPr sz="12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26000" indent="-126000" algn="l" defTabSz="126000" rtl="0" eaLnBrk="1" latinLnBrk="0" hangingPunct="1">
        <a:lnSpc>
          <a:spcPct val="105000"/>
        </a:lnSpc>
        <a:spcBef>
          <a:spcPts val="0"/>
        </a:spcBef>
        <a:spcAft>
          <a:spcPts val="600"/>
        </a:spcAft>
        <a:buFont typeface="System Font Regular"/>
        <a:buChar char="-"/>
        <a:tabLst>
          <a:tab pos="126000" algn="l"/>
        </a:tabLst>
        <a:defRPr sz="12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126000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tabLst>
          <a:tab pos="126000" algn="l"/>
        </a:tabLst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126000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tabLst>
          <a:tab pos="126000" algn="l"/>
        </a:tabLst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126000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tabLst>
          <a:tab pos="126000" algn="l"/>
        </a:tabLst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78353D-46A7-2448-89A2-82D8D5FD3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5125"/>
            <a:ext cx="8424000" cy="13255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5E140-9D5F-0646-BC1E-1FBC73E967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825625"/>
            <a:ext cx="8424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DECA59-8BD6-7B47-9929-3DA4054A72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000" y="6356350"/>
            <a:ext cx="20574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07B2D-3C01-C64E-87EE-98CF42FA71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211" y="50489"/>
            <a:ext cx="30861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kern="1000" cap="none" spc="0" baseline="0">
                <a:solidFill>
                  <a:schemeClr val="accent2"/>
                </a:solidFill>
              </a:defRPr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2AE4E-44FE-7E4B-AF1A-860913C2F4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4000" y="47625"/>
            <a:ext cx="3600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2CC19541-5F6E-2C4C-BF21-196C1C8E2E3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9565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1" r:id="rId1"/>
    <p:sldLayoutId id="2147484174" r:id="rId2"/>
    <p:sldLayoutId id="2147484175" r:id="rId3"/>
    <p:sldLayoutId id="2147484159" r:id="rId4"/>
    <p:sldLayoutId id="2147484116" r:id="rId5"/>
    <p:sldLayoutId id="2147484117" r:id="rId6"/>
    <p:sldLayoutId id="2147484118" r:id="rId7"/>
    <p:sldLayoutId id="2147484119" r:id="rId8"/>
    <p:sldLayoutId id="2147484120" r:id="rId9"/>
    <p:sldLayoutId id="2147484121" r:id="rId10"/>
    <p:sldLayoutId id="2147484122" r:id="rId11"/>
    <p:sldLayoutId id="2147484123" r:id="rId12"/>
    <p:sldLayoutId id="2147484124" r:id="rId13"/>
    <p:sldLayoutId id="2147484125" r:id="rId14"/>
    <p:sldLayoutId id="2147484126" r:id="rId15"/>
    <p:sldLayoutId id="2147484127" r:id="rId16"/>
    <p:sldLayoutId id="2147484128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126000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tabLst/>
        <a:defRPr sz="16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0" indent="0" algn="l" defTabSz="126000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None/>
        <a:tabLst>
          <a:tab pos="126000" algn="l"/>
        </a:tabLst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126000" indent="-126000" algn="l" defTabSz="126000" rtl="0" eaLnBrk="1" latinLnBrk="0" hangingPunct="1">
        <a:lnSpc>
          <a:spcPct val="105000"/>
        </a:lnSpc>
        <a:spcBef>
          <a:spcPts val="0"/>
        </a:spcBef>
        <a:buFont typeface="System Font Regular"/>
        <a:buChar char="-"/>
        <a:tabLst>
          <a:tab pos="126000" algn="l"/>
        </a:tabLst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0" indent="0" algn="l" defTabSz="126000" rtl="0" eaLnBrk="1" latinLnBrk="0" hangingPunct="1">
        <a:lnSpc>
          <a:spcPct val="95000"/>
        </a:lnSpc>
        <a:spcBef>
          <a:spcPts val="800"/>
        </a:spcBef>
        <a:spcAft>
          <a:spcPts val="800"/>
        </a:spcAft>
        <a:buFont typeface="Arial" panose="020B0604020202020204" pitchFamily="34" charset="0"/>
        <a:buNone/>
        <a:tabLst/>
        <a:defRPr sz="16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0" indent="0" algn="l" defTabSz="126000" rtl="0" eaLnBrk="1" latinLnBrk="0" hangingPunct="1">
        <a:lnSpc>
          <a:spcPct val="105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tabLst>
          <a:tab pos="126000" algn="l"/>
        </a:tabLst>
        <a:defRPr sz="12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126000" indent="-126000" algn="l" defTabSz="126000" rtl="0" eaLnBrk="1" latinLnBrk="0" hangingPunct="1">
        <a:lnSpc>
          <a:spcPct val="105000"/>
        </a:lnSpc>
        <a:spcBef>
          <a:spcPts val="0"/>
        </a:spcBef>
        <a:spcAft>
          <a:spcPts val="600"/>
        </a:spcAft>
        <a:buFont typeface="System Font Regular"/>
        <a:buChar char="-"/>
        <a:tabLst>
          <a:tab pos="126000" algn="l"/>
        </a:tabLst>
        <a:defRPr sz="1200" kern="1200">
          <a:solidFill>
            <a:schemeClr val="accent2"/>
          </a:solidFill>
          <a:latin typeface="+mn-lt"/>
          <a:ea typeface="+mn-ea"/>
          <a:cs typeface="+mn-cs"/>
        </a:defRPr>
      </a:lvl6pPr>
      <a:lvl7pPr marL="0" indent="0" algn="l" defTabSz="126000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tabLst>
          <a:tab pos="126000" algn="l"/>
        </a:tabLst>
        <a:defRPr sz="1600" kern="1200">
          <a:solidFill>
            <a:schemeClr val="accent2"/>
          </a:solidFill>
          <a:latin typeface="+mn-lt"/>
          <a:ea typeface="+mn-ea"/>
          <a:cs typeface="+mn-cs"/>
        </a:defRPr>
      </a:lvl7pPr>
      <a:lvl8pPr marL="0" indent="0" algn="l" defTabSz="126000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tabLst>
          <a:tab pos="126000" algn="l"/>
        </a:tabLst>
        <a:defRPr sz="1600" kern="1200">
          <a:solidFill>
            <a:schemeClr val="accent2"/>
          </a:solidFill>
          <a:latin typeface="+mn-lt"/>
          <a:ea typeface="+mn-ea"/>
          <a:cs typeface="+mn-cs"/>
        </a:defRPr>
      </a:lvl8pPr>
      <a:lvl9pPr marL="0" indent="0" algn="l" defTabSz="126000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tabLst>
          <a:tab pos="126000" algn="l"/>
        </a:tabLst>
        <a:defRPr sz="1600" kern="1200">
          <a:solidFill>
            <a:schemeClr val="accent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78353D-46A7-2448-89A2-82D8D5FD3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5125"/>
            <a:ext cx="8424000" cy="13255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5E140-9D5F-0646-BC1E-1FBC73E967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825625"/>
            <a:ext cx="8424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DECA59-8BD6-7B47-9929-3DA4054A72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000" y="6356350"/>
            <a:ext cx="20574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07B2D-3C01-C64E-87EE-98CF42FA71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211" y="50489"/>
            <a:ext cx="30861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kern="1000" cap="none" spc="0" baseline="0">
                <a:solidFill>
                  <a:schemeClr val="accent4"/>
                </a:solidFill>
              </a:defRPr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2AE4E-44FE-7E4B-AF1A-860913C2F4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97600" y="4690745"/>
            <a:ext cx="3600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2CC19541-5F6E-2C4C-BF21-196C1C8E2E3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30382F6-3EFB-2E42-BDB9-31A18766D8BF}"/>
              </a:ext>
            </a:extLst>
          </p:cNvPr>
          <p:cNvSpPr txBox="1">
            <a:spLocks/>
          </p:cNvSpPr>
          <p:nvPr userDrawn="1"/>
        </p:nvSpPr>
        <p:spPr>
          <a:xfrm>
            <a:off x="8424000" y="6448912"/>
            <a:ext cx="3600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CC19541-5F6E-2C4C-BF21-196C1C8E2E31}" type="slidenum">
              <a:rPr lang="en-GB" smtClean="0">
                <a:solidFill>
                  <a:schemeClr val="tx1"/>
                </a:solidFill>
              </a:rPr>
              <a:pPr/>
              <a:t>‹#›</a:t>
            </a:fld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912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2" r:id="rId1"/>
    <p:sldLayoutId id="2147484176" r:id="rId2"/>
    <p:sldLayoutId id="2147484177" r:id="rId3"/>
    <p:sldLayoutId id="2147484160" r:id="rId4"/>
    <p:sldLayoutId id="2147484130" r:id="rId5"/>
    <p:sldLayoutId id="2147484131" r:id="rId6"/>
    <p:sldLayoutId id="2147484132" r:id="rId7"/>
    <p:sldLayoutId id="2147484133" r:id="rId8"/>
    <p:sldLayoutId id="2147484134" r:id="rId9"/>
    <p:sldLayoutId id="2147484135" r:id="rId10"/>
    <p:sldLayoutId id="2147484136" r:id="rId11"/>
    <p:sldLayoutId id="2147484137" r:id="rId12"/>
    <p:sldLayoutId id="2147484138" r:id="rId13"/>
    <p:sldLayoutId id="2147484139" r:id="rId14"/>
    <p:sldLayoutId id="2147484140" r:id="rId15"/>
    <p:sldLayoutId id="2147484141" r:id="rId16"/>
    <p:sldLayoutId id="2147484142" r:id="rId17"/>
    <p:sldLayoutId id="2147484184" r:id="rId1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126000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tabLst/>
        <a:defRPr sz="1600" kern="1200">
          <a:solidFill>
            <a:schemeClr val="accent4"/>
          </a:solidFill>
          <a:latin typeface="+mn-lt"/>
          <a:ea typeface="+mn-ea"/>
          <a:cs typeface="+mn-cs"/>
        </a:defRPr>
      </a:lvl1pPr>
      <a:lvl2pPr marL="0" indent="0" algn="l" defTabSz="126000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None/>
        <a:tabLst>
          <a:tab pos="126000" algn="l"/>
        </a:tabLst>
        <a:defRPr sz="1200" kern="1200">
          <a:solidFill>
            <a:schemeClr val="accent4"/>
          </a:solidFill>
          <a:latin typeface="+mn-lt"/>
          <a:ea typeface="+mn-ea"/>
          <a:cs typeface="+mn-cs"/>
        </a:defRPr>
      </a:lvl2pPr>
      <a:lvl3pPr marL="126000" indent="-126000" algn="l" defTabSz="126000" rtl="0" eaLnBrk="1" latinLnBrk="0" hangingPunct="1">
        <a:lnSpc>
          <a:spcPct val="105000"/>
        </a:lnSpc>
        <a:spcBef>
          <a:spcPts val="0"/>
        </a:spcBef>
        <a:buFont typeface="System Font Regular"/>
        <a:buChar char="-"/>
        <a:tabLst>
          <a:tab pos="126000" algn="l"/>
        </a:tabLst>
        <a:defRPr sz="1200" kern="1200">
          <a:solidFill>
            <a:schemeClr val="accent4"/>
          </a:solidFill>
          <a:latin typeface="+mn-lt"/>
          <a:ea typeface="+mn-ea"/>
          <a:cs typeface="+mn-cs"/>
        </a:defRPr>
      </a:lvl3pPr>
      <a:lvl4pPr marL="0" indent="0" algn="l" defTabSz="126000" rtl="0" eaLnBrk="1" latinLnBrk="0" hangingPunct="1">
        <a:lnSpc>
          <a:spcPct val="95000"/>
        </a:lnSpc>
        <a:spcBef>
          <a:spcPts val="800"/>
        </a:spcBef>
        <a:spcAft>
          <a:spcPts val="800"/>
        </a:spcAft>
        <a:buFont typeface="Arial" panose="020B0604020202020204" pitchFamily="34" charset="0"/>
        <a:buNone/>
        <a:tabLst/>
        <a:defRPr sz="1600" kern="1200">
          <a:solidFill>
            <a:schemeClr val="accent4"/>
          </a:solidFill>
          <a:latin typeface="+mn-lt"/>
          <a:ea typeface="+mn-ea"/>
          <a:cs typeface="+mn-cs"/>
        </a:defRPr>
      </a:lvl4pPr>
      <a:lvl5pPr marL="0" indent="0" algn="l" defTabSz="126000" rtl="0" eaLnBrk="1" latinLnBrk="0" hangingPunct="1">
        <a:lnSpc>
          <a:spcPct val="105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tabLst>
          <a:tab pos="126000" algn="l"/>
        </a:tabLst>
        <a:defRPr sz="1200" kern="1200">
          <a:solidFill>
            <a:schemeClr val="accent4"/>
          </a:solidFill>
          <a:latin typeface="+mn-lt"/>
          <a:ea typeface="+mn-ea"/>
          <a:cs typeface="+mn-cs"/>
        </a:defRPr>
      </a:lvl5pPr>
      <a:lvl6pPr marL="126000" indent="-126000" algn="l" defTabSz="126000" rtl="0" eaLnBrk="1" latinLnBrk="0" hangingPunct="1">
        <a:lnSpc>
          <a:spcPct val="105000"/>
        </a:lnSpc>
        <a:spcBef>
          <a:spcPts val="0"/>
        </a:spcBef>
        <a:spcAft>
          <a:spcPts val="600"/>
        </a:spcAft>
        <a:buFont typeface="System Font Regular"/>
        <a:buChar char="-"/>
        <a:tabLst>
          <a:tab pos="126000" algn="l"/>
        </a:tabLst>
        <a:defRPr sz="1200" kern="1200">
          <a:solidFill>
            <a:schemeClr val="accent4"/>
          </a:solidFill>
          <a:latin typeface="+mn-lt"/>
          <a:ea typeface="+mn-ea"/>
          <a:cs typeface="+mn-cs"/>
        </a:defRPr>
      </a:lvl6pPr>
      <a:lvl7pPr marL="0" indent="0" algn="l" defTabSz="126000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tabLst>
          <a:tab pos="126000" algn="l"/>
        </a:tabLst>
        <a:defRPr sz="1600" kern="1200">
          <a:solidFill>
            <a:schemeClr val="accent4"/>
          </a:solidFill>
          <a:latin typeface="+mn-lt"/>
          <a:ea typeface="+mn-ea"/>
          <a:cs typeface="+mn-cs"/>
        </a:defRPr>
      </a:lvl7pPr>
      <a:lvl8pPr marL="0" indent="0" algn="l" defTabSz="126000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tabLst>
          <a:tab pos="126000" algn="l"/>
        </a:tabLst>
        <a:defRPr sz="1600" kern="1200">
          <a:solidFill>
            <a:schemeClr val="accent4"/>
          </a:solidFill>
          <a:latin typeface="+mn-lt"/>
          <a:ea typeface="+mn-ea"/>
          <a:cs typeface="+mn-cs"/>
        </a:defRPr>
      </a:lvl8pPr>
      <a:lvl9pPr marL="0" indent="0" algn="l" defTabSz="126000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tabLst>
          <a:tab pos="126000" algn="l"/>
        </a:tabLst>
        <a:defRPr sz="1600" kern="1200">
          <a:solidFill>
            <a:schemeClr val="accent4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78353D-46A7-2448-89A2-82D8D5FD3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5125"/>
            <a:ext cx="8424000" cy="13255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5E140-9D5F-0646-BC1E-1FBC73E967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825625"/>
            <a:ext cx="8424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DECA59-8BD6-7B47-9929-3DA4054A72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000" y="6356350"/>
            <a:ext cx="20574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07B2D-3C01-C64E-87EE-98CF42FA71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211" y="50489"/>
            <a:ext cx="30861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kern="1000" cap="none" spc="0" baseline="0">
                <a:solidFill>
                  <a:schemeClr val="accent5"/>
                </a:solidFill>
              </a:defRPr>
            </a:lvl1pPr>
          </a:lstStyle>
          <a:p>
            <a:r>
              <a:rPr lang="en-GB"/>
              <a:t>SPRU - Science Policy Research Unit 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2AE4E-44FE-7E4B-AF1A-860913C2F4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4000" y="47625"/>
            <a:ext cx="3600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2CC19541-5F6E-2C4C-BF21-196C1C8E2E3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1474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3" r:id="rId1"/>
    <p:sldLayoutId id="2147484178" r:id="rId2"/>
    <p:sldLayoutId id="2147484179" r:id="rId3"/>
    <p:sldLayoutId id="2147484161" r:id="rId4"/>
    <p:sldLayoutId id="2147484144" r:id="rId5"/>
    <p:sldLayoutId id="2147484145" r:id="rId6"/>
    <p:sldLayoutId id="2147484146" r:id="rId7"/>
    <p:sldLayoutId id="2147484147" r:id="rId8"/>
    <p:sldLayoutId id="2147484148" r:id="rId9"/>
    <p:sldLayoutId id="2147484149" r:id="rId10"/>
    <p:sldLayoutId id="2147484150" r:id="rId11"/>
    <p:sldLayoutId id="2147484151" r:id="rId12"/>
    <p:sldLayoutId id="2147484152" r:id="rId13"/>
    <p:sldLayoutId id="2147484153" r:id="rId14"/>
    <p:sldLayoutId id="2147484154" r:id="rId15"/>
    <p:sldLayoutId id="2147484155" r:id="rId16"/>
    <p:sldLayoutId id="214748415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0" indent="0" algn="l" defTabSz="126000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tabLst/>
        <a:defRPr sz="1600" kern="1200">
          <a:solidFill>
            <a:schemeClr val="accent5"/>
          </a:solidFill>
          <a:latin typeface="+mn-lt"/>
          <a:ea typeface="+mn-ea"/>
          <a:cs typeface="+mn-cs"/>
        </a:defRPr>
      </a:lvl1pPr>
      <a:lvl2pPr marL="0" indent="0" algn="l" defTabSz="126000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None/>
        <a:tabLst>
          <a:tab pos="126000" algn="l"/>
        </a:tabLst>
        <a:defRPr sz="12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26000" indent="-126000" algn="l" defTabSz="126000" rtl="0" eaLnBrk="1" latinLnBrk="0" hangingPunct="1">
        <a:lnSpc>
          <a:spcPct val="105000"/>
        </a:lnSpc>
        <a:spcBef>
          <a:spcPts val="0"/>
        </a:spcBef>
        <a:buFont typeface="System Font Regular"/>
        <a:buChar char="-"/>
        <a:tabLst>
          <a:tab pos="126000" algn="l"/>
        </a:tabLst>
        <a:defRPr sz="1200" kern="1200">
          <a:solidFill>
            <a:schemeClr val="accent5"/>
          </a:solidFill>
          <a:latin typeface="+mn-lt"/>
          <a:ea typeface="+mn-ea"/>
          <a:cs typeface="+mn-cs"/>
        </a:defRPr>
      </a:lvl3pPr>
      <a:lvl4pPr marL="0" indent="0" algn="l" defTabSz="126000" rtl="0" eaLnBrk="1" latinLnBrk="0" hangingPunct="1">
        <a:lnSpc>
          <a:spcPct val="95000"/>
        </a:lnSpc>
        <a:spcBef>
          <a:spcPts val="800"/>
        </a:spcBef>
        <a:spcAft>
          <a:spcPts val="800"/>
        </a:spcAft>
        <a:buFont typeface="Arial" panose="020B0604020202020204" pitchFamily="34" charset="0"/>
        <a:buNone/>
        <a:tabLst/>
        <a:defRPr sz="1600" kern="1200">
          <a:solidFill>
            <a:schemeClr val="accent5"/>
          </a:solidFill>
          <a:latin typeface="+mn-lt"/>
          <a:ea typeface="+mn-ea"/>
          <a:cs typeface="+mn-cs"/>
        </a:defRPr>
      </a:lvl4pPr>
      <a:lvl5pPr marL="0" indent="0" algn="l" defTabSz="126000" rtl="0" eaLnBrk="1" latinLnBrk="0" hangingPunct="1">
        <a:lnSpc>
          <a:spcPct val="105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tabLst>
          <a:tab pos="126000" algn="l"/>
        </a:tabLst>
        <a:defRPr sz="1200" kern="1200">
          <a:solidFill>
            <a:schemeClr val="accent5"/>
          </a:solidFill>
          <a:latin typeface="+mn-lt"/>
          <a:ea typeface="+mn-ea"/>
          <a:cs typeface="+mn-cs"/>
        </a:defRPr>
      </a:lvl5pPr>
      <a:lvl6pPr marL="126000" indent="-126000" algn="l" defTabSz="126000" rtl="0" eaLnBrk="1" latinLnBrk="0" hangingPunct="1">
        <a:lnSpc>
          <a:spcPct val="105000"/>
        </a:lnSpc>
        <a:spcBef>
          <a:spcPts val="0"/>
        </a:spcBef>
        <a:spcAft>
          <a:spcPts val="600"/>
        </a:spcAft>
        <a:buFont typeface="System Font Regular"/>
        <a:buChar char="-"/>
        <a:tabLst>
          <a:tab pos="126000" algn="l"/>
        </a:tabLst>
        <a:defRPr sz="1200" kern="1200">
          <a:solidFill>
            <a:schemeClr val="accent5"/>
          </a:solidFill>
          <a:latin typeface="+mn-lt"/>
          <a:ea typeface="+mn-ea"/>
          <a:cs typeface="+mn-cs"/>
        </a:defRPr>
      </a:lvl6pPr>
      <a:lvl7pPr marL="0" indent="0" algn="l" defTabSz="126000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tabLst>
          <a:tab pos="126000" algn="l"/>
        </a:tabLst>
        <a:defRPr sz="1600" kern="1200">
          <a:solidFill>
            <a:schemeClr val="accent5"/>
          </a:solidFill>
          <a:latin typeface="+mn-lt"/>
          <a:ea typeface="+mn-ea"/>
          <a:cs typeface="+mn-cs"/>
        </a:defRPr>
      </a:lvl7pPr>
      <a:lvl8pPr marL="0" indent="0" algn="l" defTabSz="126000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tabLst>
          <a:tab pos="126000" algn="l"/>
        </a:tabLst>
        <a:defRPr sz="1600" kern="1200">
          <a:solidFill>
            <a:schemeClr val="accent5"/>
          </a:solidFill>
          <a:latin typeface="+mn-lt"/>
          <a:ea typeface="+mn-ea"/>
          <a:cs typeface="+mn-cs"/>
        </a:defRPr>
      </a:lvl8pPr>
      <a:lvl9pPr marL="0" indent="0" algn="l" defTabSz="126000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tabLst>
          <a:tab pos="126000" algn="l"/>
        </a:tabLst>
        <a:defRPr sz="1600" kern="1200">
          <a:solidFill>
            <a:schemeClr val="accent5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hyperlink" Target="http://data.europa.eu/euodp/en/home" TargetMode="External"/><Relationship Id="rId18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6.tiff"/><Relationship Id="rId12" Type="http://schemas.openxmlformats.org/officeDocument/2006/relationships/image" Target="../media/image39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57.xml"/><Relationship Id="rId6" Type="http://schemas.openxmlformats.org/officeDocument/2006/relationships/hyperlink" Target="https://wellcome.ac.uk/funding/people-and-projects/grant-funding-data" TargetMode="External"/><Relationship Id="rId11" Type="http://schemas.openxmlformats.org/officeDocument/2006/relationships/hyperlink" Target="https://www.europeandataportal.eu/" TargetMode="External"/><Relationship Id="rId5" Type="http://schemas.openxmlformats.org/officeDocument/2006/relationships/image" Target="../media/image35.png"/><Relationship Id="rId15" Type="http://schemas.openxmlformats.org/officeDocument/2006/relationships/image" Target="../media/image41.png"/><Relationship Id="rId10" Type="http://schemas.openxmlformats.org/officeDocument/2006/relationships/image" Target="../media/image38.png"/><Relationship Id="rId4" Type="http://schemas.openxmlformats.org/officeDocument/2006/relationships/hyperlink" Target="https://www.data.gouv.fr/fr/datasets/" TargetMode="External"/><Relationship Id="rId9" Type="http://schemas.openxmlformats.org/officeDocument/2006/relationships/hyperlink" Target="https://ec.europa.eu/digital-single-market/en/open-data" TargetMode="External"/><Relationship Id="rId1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hyperlink" Target="http://data.europa.eu/euodp/en/home" TargetMode="External"/><Relationship Id="rId18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6.tiff"/><Relationship Id="rId12" Type="http://schemas.openxmlformats.org/officeDocument/2006/relationships/image" Target="../media/image39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57.xml"/><Relationship Id="rId6" Type="http://schemas.openxmlformats.org/officeDocument/2006/relationships/hyperlink" Target="https://wellcome.ac.uk/funding/managing-grant/grant-funding-data#all-grants-awarded-since-october-2005" TargetMode="External"/><Relationship Id="rId11" Type="http://schemas.openxmlformats.org/officeDocument/2006/relationships/hyperlink" Target="https://www.europeandataportal.eu/" TargetMode="External"/><Relationship Id="rId5" Type="http://schemas.openxmlformats.org/officeDocument/2006/relationships/image" Target="../media/image35.png"/><Relationship Id="rId15" Type="http://schemas.openxmlformats.org/officeDocument/2006/relationships/image" Target="../media/image41.png"/><Relationship Id="rId10" Type="http://schemas.openxmlformats.org/officeDocument/2006/relationships/image" Target="../media/image38.png"/><Relationship Id="rId19" Type="http://schemas.openxmlformats.org/officeDocument/2006/relationships/image" Target="../media/image45.jpg"/><Relationship Id="rId4" Type="http://schemas.openxmlformats.org/officeDocument/2006/relationships/hyperlink" Target="https://www.data.gouv.fr/fr/datasets/" TargetMode="External"/><Relationship Id="rId9" Type="http://schemas.openxmlformats.org/officeDocument/2006/relationships/hyperlink" Target="https://ec.europa.eu/digital-single-market/en/open-data" TargetMode="External"/><Relationship Id="rId1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46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13" Type="http://schemas.openxmlformats.org/officeDocument/2006/relationships/hyperlink" Target="https://developer.nytimes.com/apis" TargetMode="External"/><Relationship Id="rId3" Type="http://schemas.openxmlformats.org/officeDocument/2006/relationships/image" Target="../media/image32.png"/><Relationship Id="rId7" Type="http://schemas.openxmlformats.org/officeDocument/2006/relationships/image" Target="../media/image50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49.png"/><Relationship Id="rId11" Type="http://schemas.openxmlformats.org/officeDocument/2006/relationships/hyperlink" Target="https://europepmc.org/grantfinder" TargetMode="External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jpg"/><Relationship Id="rId1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32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innovation.ox.ac.uk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uroparl.europa.eu/RegData/etudes/BRIE/2018/604942/IPOL_BRI(2018)604942_EN.pdf" TargetMode="External"/><Relationship Id="rId7" Type="http://schemas.openxmlformats.org/officeDocument/2006/relationships/hyperlink" Target="https://www.ouvrirlascience.fr/recommandations-sur-lanalyse-automatique-de-documents-acquisition-gestion-exploration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7.xml"/><Relationship Id="rId6" Type="http://schemas.openxmlformats.org/officeDocument/2006/relationships/hyperlink" Target="https://assets.publishing.service.gov.uk/government/uploads/system/uploads/attachment_data/file/375954/Research.pdf" TargetMode="External"/><Relationship Id="rId5" Type="http://schemas.openxmlformats.org/officeDocument/2006/relationships/hyperlink" Target="https://www.jisc.ac.uk/guides/text-and-data-mining-copyright-exception" TargetMode="External"/><Relationship Id="rId4" Type="http://schemas.openxmlformats.org/officeDocument/2006/relationships/hyperlink" Target="https://www.communia-association.org/2017/12/01/uk-government-report-right-read-right-mine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opus.com/search/form.uri?display=basic" TargetMode="External"/><Relationship Id="rId13" Type="http://schemas.openxmlformats.org/officeDocument/2006/relationships/image" Target="../media/image29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12" Type="http://schemas.openxmlformats.org/officeDocument/2006/relationships/image" Target="../media/image28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57.xml"/><Relationship Id="rId6" Type="http://schemas.openxmlformats.org/officeDocument/2006/relationships/hyperlink" Target="http://apps.webofknowledge.com/WOS_GeneralSearch_input.do?product=WOS&amp;search_mode=GeneralSearch&amp;SID=C1NkQUFEKhcGrAqxeM4&amp;preferencesSaved=" TargetMode="External"/><Relationship Id="rId11" Type="http://schemas.openxmlformats.org/officeDocument/2006/relationships/image" Target="../media/image27.png"/><Relationship Id="rId5" Type="http://schemas.openxmlformats.org/officeDocument/2006/relationships/image" Target="../media/image24.jpg"/><Relationship Id="rId15" Type="http://schemas.openxmlformats.org/officeDocument/2006/relationships/image" Target="../media/image31.png"/><Relationship Id="rId10" Type="http://schemas.openxmlformats.org/officeDocument/2006/relationships/hyperlink" Target="https://app.dimensions.ai/discover/publication" TargetMode="External"/><Relationship Id="rId4" Type="http://schemas.openxmlformats.org/officeDocument/2006/relationships/image" Target="../media/image23.gif"/><Relationship Id="rId9" Type="http://schemas.openxmlformats.org/officeDocument/2006/relationships/image" Target="../media/image26.png"/><Relationship Id="rId14" Type="http://schemas.openxmlformats.org/officeDocument/2006/relationships/image" Target="../media/image3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B719D-CE1B-4C4C-82F0-3CA705689C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Data collection and transformation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2E8DE2-98F7-3E47-866E-470920FBD8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Introductory Data Science for Innovation (995N1)</a:t>
            </a:r>
          </a:p>
          <a:p>
            <a:r>
              <a:rPr lang="en-GB" i="1" dirty="0"/>
              <a:t>Week 3 – 11th February 2020</a:t>
            </a:r>
          </a:p>
          <a:p>
            <a:endParaRPr lang="en-GB" dirty="0"/>
          </a:p>
          <a:p>
            <a:r>
              <a:rPr lang="en-GB" dirty="0" err="1"/>
              <a:t>Frédérique</a:t>
            </a:r>
            <a:r>
              <a:rPr lang="en-GB" dirty="0"/>
              <a:t> Bone</a:t>
            </a:r>
          </a:p>
        </p:txBody>
      </p:sp>
    </p:spTree>
    <p:extLst>
      <p:ext uri="{BB962C8B-B14F-4D97-AF65-F5344CB8AC3E}">
        <p14:creationId xmlns:p14="http://schemas.microsoft.com/office/powerpoint/2010/main" val="3213487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4D7D100C-DD27-8E47-8E7F-ADE8E42F5CE7}"/>
              </a:ext>
            </a:extLst>
          </p:cNvPr>
          <p:cNvSpPr txBox="1">
            <a:spLocks/>
          </p:cNvSpPr>
          <p:nvPr/>
        </p:nvSpPr>
        <p:spPr>
          <a:xfrm>
            <a:off x="492096" y="1601702"/>
            <a:ext cx="6858000" cy="234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126000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2400" kern="120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126000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26000" algn="l"/>
              </a:tabLst>
              <a:defRPr sz="2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126000" rtl="0" eaLnBrk="1" latinLnBrk="0" hangingPunct="1">
              <a:lnSpc>
                <a:spcPct val="105000"/>
              </a:lnSpc>
              <a:spcBef>
                <a:spcPts val="0"/>
              </a:spcBef>
              <a:buFont typeface="System Font Regular"/>
              <a:buNone/>
              <a:tabLst>
                <a:tab pos="126000" algn="l"/>
              </a:tabLst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1260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None/>
              <a:tabLst/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126000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126000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Font typeface="System Font Regular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126000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126000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126000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/>
              <a:t>Existing databases</a:t>
            </a:r>
          </a:p>
          <a:p>
            <a:pPr marL="285750" indent="-28575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Data available in through API</a:t>
            </a:r>
          </a:p>
          <a:p>
            <a:pPr marL="285750" indent="-28575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Data you retrieve directly from digital sources (e.g. webpages, documents…) </a:t>
            </a:r>
          </a:p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72D5FC-7D2D-2742-A5C4-758888D7B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Finding data – existing databases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0297276-E72B-C049-AE48-0F156AA9448F}"/>
              </a:ext>
            </a:extLst>
          </p:cNvPr>
          <p:cNvSpPr txBox="1">
            <a:spLocks/>
          </p:cNvSpPr>
          <p:nvPr/>
        </p:nvSpPr>
        <p:spPr>
          <a:xfrm>
            <a:off x="1143000" y="4053185"/>
            <a:ext cx="6858000" cy="234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126000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2400" kern="120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126000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26000" algn="l"/>
              </a:tabLst>
              <a:defRPr sz="2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126000" rtl="0" eaLnBrk="1" latinLnBrk="0" hangingPunct="1">
              <a:lnSpc>
                <a:spcPct val="105000"/>
              </a:lnSpc>
              <a:spcBef>
                <a:spcPts val="0"/>
              </a:spcBef>
              <a:buFont typeface="System Font Regular"/>
              <a:buNone/>
              <a:tabLst>
                <a:tab pos="126000" algn="l"/>
              </a:tabLst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1260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None/>
              <a:tabLst/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126000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126000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Font typeface="System Font Regular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126000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126000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126000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A30995-A762-DA49-9DAA-951A63B8C88A}"/>
              </a:ext>
            </a:extLst>
          </p:cNvPr>
          <p:cNvSpPr txBox="1"/>
          <p:nvPr/>
        </p:nvSpPr>
        <p:spPr>
          <a:xfrm>
            <a:off x="1008403" y="2276310"/>
            <a:ext cx="4854011" cy="13416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2000" dirty="0">
                <a:solidFill>
                  <a:schemeClr val="accent4">
                    <a:lumMod val="50000"/>
                  </a:schemeClr>
                </a:solidFill>
              </a:rPr>
              <a:t>But other structured datasets can be used: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16D932-CBED-1B47-BAB2-1DEAC811DCC9}"/>
              </a:ext>
            </a:extLst>
          </p:cNvPr>
          <p:cNvSpPr txBox="1"/>
          <p:nvPr/>
        </p:nvSpPr>
        <p:spPr>
          <a:xfrm>
            <a:off x="0" y="4778798"/>
            <a:ext cx="4955458" cy="17009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endParaRPr lang="en-GB" sz="1200" dirty="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94729A-19B2-6846-982B-8319833E48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9" y="2549983"/>
            <a:ext cx="1729716" cy="630029"/>
          </a:xfrm>
          <a:prstGeom prst="rect">
            <a:avLst/>
          </a:prstGeom>
        </p:spPr>
      </p:pic>
      <p:pic>
        <p:nvPicPr>
          <p:cNvPr id="21" name="Picture 20">
            <a:hlinkClick r:id="rId4"/>
            <a:extLst>
              <a:ext uri="{FF2B5EF4-FFF2-40B4-BE49-F238E27FC236}">
                <a16:creationId xmlns:a16="http://schemas.microsoft.com/office/drawing/2014/main" id="{DACB82BF-8440-BC4E-A7C3-E539100A24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883" y="2533654"/>
            <a:ext cx="2322667" cy="514108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05F3CD3F-73AB-0F4F-BFED-A8411CCA18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717" y="3421027"/>
            <a:ext cx="810565" cy="8105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583358-62B1-B045-8F0D-6018849050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912" y="3305949"/>
            <a:ext cx="1446205" cy="761161"/>
          </a:xfrm>
          <a:prstGeom prst="rect">
            <a:avLst/>
          </a:prstGeom>
        </p:spPr>
      </p:pic>
      <p:pic>
        <p:nvPicPr>
          <p:cNvPr id="15" name="Picture 14">
            <a:hlinkClick r:id="rId9"/>
            <a:extLst>
              <a:ext uri="{FF2B5EF4-FFF2-40B4-BE49-F238E27FC236}">
                <a16:creationId xmlns:a16="http://schemas.microsoft.com/office/drawing/2014/main" id="{2D2862D8-1A92-C444-8E5C-BC7D8616FC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19" y="4031386"/>
            <a:ext cx="1642126" cy="394110"/>
          </a:xfrm>
          <a:prstGeom prst="rect">
            <a:avLst/>
          </a:prstGeom>
        </p:spPr>
      </p:pic>
      <p:pic>
        <p:nvPicPr>
          <p:cNvPr id="17" name="Picture 16">
            <a:hlinkClick r:id="rId11"/>
            <a:extLst>
              <a:ext uri="{FF2B5EF4-FFF2-40B4-BE49-F238E27FC236}">
                <a16:creationId xmlns:a16="http://schemas.microsoft.com/office/drawing/2014/main" id="{7978A009-B1CD-394A-B015-38DC745DAF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405" y="4271015"/>
            <a:ext cx="2183414" cy="617788"/>
          </a:xfrm>
          <a:prstGeom prst="rect">
            <a:avLst/>
          </a:prstGeom>
        </p:spPr>
      </p:pic>
      <p:pic>
        <p:nvPicPr>
          <p:cNvPr id="19" name="Picture 18">
            <a:hlinkClick r:id="rId13"/>
            <a:extLst>
              <a:ext uri="{FF2B5EF4-FFF2-40B4-BE49-F238E27FC236}">
                <a16:creationId xmlns:a16="http://schemas.microsoft.com/office/drawing/2014/main" id="{3CC0BD23-6A5B-2B4A-AE53-D724C73D5A1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391" y="5015748"/>
            <a:ext cx="2469126" cy="6135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706CA69-0851-ED4F-8EDC-EE96A2C64E65}"/>
              </a:ext>
            </a:extLst>
          </p:cNvPr>
          <p:cNvSpPr txBox="1"/>
          <p:nvPr/>
        </p:nvSpPr>
        <p:spPr>
          <a:xfrm>
            <a:off x="8416413" y="-147483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sz="1200" dirty="0">
              <a:solidFill>
                <a:schemeClr val="tx2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D207EC3-B43B-5A41-8E3F-E0DE90C9135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255" y="3491425"/>
            <a:ext cx="1803400" cy="6477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0FF24F2-A4B9-434A-88E6-63B7A2C0B34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311" y="2838118"/>
            <a:ext cx="2771156" cy="29904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46C6137-48E0-CD4D-8AC3-7D7096631F4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429" y="3170683"/>
            <a:ext cx="1133773" cy="51428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5DD7F2D-BE52-2747-B15B-EE72C58D11F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739" y="4524798"/>
            <a:ext cx="1854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0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4D7D100C-DD27-8E47-8E7F-ADE8E42F5CE7}"/>
              </a:ext>
            </a:extLst>
          </p:cNvPr>
          <p:cNvSpPr txBox="1">
            <a:spLocks/>
          </p:cNvSpPr>
          <p:nvPr/>
        </p:nvSpPr>
        <p:spPr>
          <a:xfrm>
            <a:off x="492096" y="1601702"/>
            <a:ext cx="6858000" cy="234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126000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2400" kern="120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126000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26000" algn="l"/>
              </a:tabLst>
              <a:defRPr sz="2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126000" rtl="0" eaLnBrk="1" latinLnBrk="0" hangingPunct="1">
              <a:lnSpc>
                <a:spcPct val="105000"/>
              </a:lnSpc>
              <a:spcBef>
                <a:spcPts val="0"/>
              </a:spcBef>
              <a:buFont typeface="System Font Regular"/>
              <a:buNone/>
              <a:tabLst>
                <a:tab pos="126000" algn="l"/>
              </a:tabLst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1260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None/>
              <a:tabLst/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126000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126000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Font typeface="System Font Regular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126000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126000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126000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/>
              <a:t>Existing databases</a:t>
            </a:r>
          </a:p>
          <a:p>
            <a:pPr marL="285750" indent="-28575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Data available in through API</a:t>
            </a:r>
          </a:p>
          <a:p>
            <a:pPr marL="285750" indent="-28575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Data you retrieve directly from digital sources (e.g. webpages, documents…) </a:t>
            </a:r>
          </a:p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72D5FC-7D2D-2742-A5C4-758888D7B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Finding data – existing databases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0297276-E72B-C049-AE48-0F156AA9448F}"/>
              </a:ext>
            </a:extLst>
          </p:cNvPr>
          <p:cNvSpPr txBox="1">
            <a:spLocks/>
          </p:cNvSpPr>
          <p:nvPr/>
        </p:nvSpPr>
        <p:spPr>
          <a:xfrm>
            <a:off x="1143000" y="4053185"/>
            <a:ext cx="6858000" cy="234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126000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2400" kern="120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126000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26000" algn="l"/>
              </a:tabLst>
              <a:defRPr sz="2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126000" rtl="0" eaLnBrk="1" latinLnBrk="0" hangingPunct="1">
              <a:lnSpc>
                <a:spcPct val="105000"/>
              </a:lnSpc>
              <a:spcBef>
                <a:spcPts val="0"/>
              </a:spcBef>
              <a:buFont typeface="System Font Regular"/>
              <a:buNone/>
              <a:tabLst>
                <a:tab pos="126000" algn="l"/>
              </a:tabLst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1260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None/>
              <a:tabLst/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126000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126000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Font typeface="System Font Regular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126000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126000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126000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A30995-A762-DA49-9DAA-951A63B8C88A}"/>
              </a:ext>
            </a:extLst>
          </p:cNvPr>
          <p:cNvSpPr txBox="1"/>
          <p:nvPr/>
        </p:nvSpPr>
        <p:spPr>
          <a:xfrm>
            <a:off x="1008403" y="2276310"/>
            <a:ext cx="4854011" cy="13416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2000" dirty="0">
                <a:solidFill>
                  <a:schemeClr val="accent4">
                    <a:lumMod val="50000"/>
                  </a:schemeClr>
                </a:solidFill>
              </a:rPr>
              <a:t>But other structured datasets can be used: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16D932-CBED-1B47-BAB2-1DEAC811DCC9}"/>
              </a:ext>
            </a:extLst>
          </p:cNvPr>
          <p:cNvSpPr txBox="1"/>
          <p:nvPr/>
        </p:nvSpPr>
        <p:spPr>
          <a:xfrm>
            <a:off x="0" y="4778798"/>
            <a:ext cx="4955458" cy="17009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endParaRPr lang="en-GB" sz="1200" dirty="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94729A-19B2-6846-982B-8319833E48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9" y="2533654"/>
            <a:ext cx="1729716" cy="630029"/>
          </a:xfrm>
          <a:prstGeom prst="rect">
            <a:avLst/>
          </a:prstGeom>
        </p:spPr>
      </p:pic>
      <p:pic>
        <p:nvPicPr>
          <p:cNvPr id="21" name="Picture 20">
            <a:hlinkClick r:id="rId4"/>
            <a:extLst>
              <a:ext uri="{FF2B5EF4-FFF2-40B4-BE49-F238E27FC236}">
                <a16:creationId xmlns:a16="http://schemas.microsoft.com/office/drawing/2014/main" id="{DACB82BF-8440-BC4E-A7C3-E539100A24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883" y="2533654"/>
            <a:ext cx="2322667" cy="514108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05F3CD3F-73AB-0F4F-BFED-A8411CCA18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717" y="3421027"/>
            <a:ext cx="810565" cy="8105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583358-62B1-B045-8F0D-6018849050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912" y="3305949"/>
            <a:ext cx="1446205" cy="761161"/>
          </a:xfrm>
          <a:prstGeom prst="rect">
            <a:avLst/>
          </a:prstGeom>
        </p:spPr>
      </p:pic>
      <p:pic>
        <p:nvPicPr>
          <p:cNvPr id="15" name="Picture 14">
            <a:hlinkClick r:id="rId9"/>
            <a:extLst>
              <a:ext uri="{FF2B5EF4-FFF2-40B4-BE49-F238E27FC236}">
                <a16:creationId xmlns:a16="http://schemas.microsoft.com/office/drawing/2014/main" id="{2D2862D8-1A92-C444-8E5C-BC7D8616FC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19" y="4031386"/>
            <a:ext cx="1642126" cy="394110"/>
          </a:xfrm>
          <a:prstGeom prst="rect">
            <a:avLst/>
          </a:prstGeom>
        </p:spPr>
      </p:pic>
      <p:pic>
        <p:nvPicPr>
          <p:cNvPr id="17" name="Picture 16">
            <a:hlinkClick r:id="rId11"/>
            <a:extLst>
              <a:ext uri="{FF2B5EF4-FFF2-40B4-BE49-F238E27FC236}">
                <a16:creationId xmlns:a16="http://schemas.microsoft.com/office/drawing/2014/main" id="{7978A009-B1CD-394A-B015-38DC745DAF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405" y="4271015"/>
            <a:ext cx="2183414" cy="617788"/>
          </a:xfrm>
          <a:prstGeom prst="rect">
            <a:avLst/>
          </a:prstGeom>
        </p:spPr>
      </p:pic>
      <p:pic>
        <p:nvPicPr>
          <p:cNvPr id="19" name="Picture 18">
            <a:hlinkClick r:id="rId13"/>
            <a:extLst>
              <a:ext uri="{FF2B5EF4-FFF2-40B4-BE49-F238E27FC236}">
                <a16:creationId xmlns:a16="http://schemas.microsoft.com/office/drawing/2014/main" id="{3CC0BD23-6A5B-2B4A-AE53-D724C73D5A1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391" y="5015748"/>
            <a:ext cx="2469126" cy="6135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706CA69-0851-ED4F-8EDC-EE96A2C64E65}"/>
              </a:ext>
            </a:extLst>
          </p:cNvPr>
          <p:cNvSpPr txBox="1"/>
          <p:nvPr/>
        </p:nvSpPr>
        <p:spPr>
          <a:xfrm>
            <a:off x="8416413" y="-147483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sz="1200" dirty="0">
              <a:solidFill>
                <a:schemeClr val="tx2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D207EC3-B43B-5A41-8E3F-E0DE90C9135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255" y="3491425"/>
            <a:ext cx="1803400" cy="6477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0FF24F2-A4B9-434A-88E6-63B7A2C0B34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311" y="2838118"/>
            <a:ext cx="2771156" cy="29904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46C6137-48E0-CD4D-8AC3-7D7096631F4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429" y="3170683"/>
            <a:ext cx="1133773" cy="51428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5DD7F2D-BE52-2747-B15B-EE72C58D11F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739" y="4524798"/>
            <a:ext cx="1854200" cy="508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0CFE0CA-0BA5-7446-BEB1-EA4E428A7A6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4" y="1295422"/>
            <a:ext cx="6651367" cy="509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69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C61D7B-9764-FD43-B57A-5F1571AAD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73" y="297880"/>
            <a:ext cx="7913256" cy="64888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84E6A-2ABC-CA4E-9F42-4F5B8CD77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672" y="3990886"/>
            <a:ext cx="4265328" cy="23513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F97FAD-D521-BF4B-9E25-1ED6BB19B216}"/>
              </a:ext>
            </a:extLst>
          </p:cNvPr>
          <p:cNvSpPr txBox="1"/>
          <p:nvPr/>
        </p:nvSpPr>
        <p:spPr>
          <a:xfrm>
            <a:off x="4268136" y="1136591"/>
            <a:ext cx="2909412" cy="52983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600" dirty="0">
                <a:solidFill>
                  <a:schemeClr val="bg1"/>
                </a:solidFill>
              </a:rPr>
              <a:t>You can explore beyond here…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ADE7FF-9E0D-8947-9680-DE1FB47F1A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6" r="61705" b="77543"/>
          <a:stretch/>
        </p:blipFill>
        <p:spPr>
          <a:xfrm>
            <a:off x="924232" y="2534711"/>
            <a:ext cx="216307" cy="23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1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017 -0.00347 L 0.49132 0.01667 " pathEditMode="relative" rAng="0" ptsTypes="AA">
                                      <p:cBhvr>
                                        <p:cTn id="12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49" y="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2D5FC-7D2D-2742-A5C4-758888D7B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Finding data – through APIs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9B8C5-FD2F-0347-9B6C-1445E8B54D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Existing databases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Data available through APIs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Data you retrieve directly from digital sources (webpages)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758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48148E-6 L -0.08889 -0.1743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44" y="-8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A154AE1-4BFF-184B-B4A1-9BD0E83031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Finding data – through APIs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9D647A6-6A20-F545-86F2-9CEBB0D20B0C}"/>
              </a:ext>
            </a:extLst>
          </p:cNvPr>
          <p:cNvSpPr txBox="1">
            <a:spLocks/>
          </p:cNvSpPr>
          <p:nvPr/>
        </p:nvSpPr>
        <p:spPr>
          <a:xfrm>
            <a:off x="334777" y="1188748"/>
            <a:ext cx="6858000" cy="234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126000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2400" kern="120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126000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26000" algn="l"/>
              </a:tabLst>
              <a:defRPr sz="2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126000" rtl="0" eaLnBrk="1" latinLnBrk="0" hangingPunct="1">
              <a:lnSpc>
                <a:spcPct val="105000"/>
              </a:lnSpc>
              <a:spcBef>
                <a:spcPts val="0"/>
              </a:spcBef>
              <a:buFont typeface="System Font Regular"/>
              <a:buNone/>
              <a:tabLst>
                <a:tab pos="126000" algn="l"/>
              </a:tabLst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1260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None/>
              <a:tabLst/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126000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126000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Font typeface="System Font Regular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126000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126000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126000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Available databases</a:t>
            </a:r>
          </a:p>
          <a:p>
            <a:pPr marL="285750" indent="-28575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/>
              <a:t>Data available through APIs</a:t>
            </a:r>
          </a:p>
          <a:p>
            <a:pPr marL="285750" indent="-28575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Data you retrieve directly from digital sources (e.g. webpages, documents…) </a:t>
            </a:r>
          </a:p>
          <a:p>
            <a:endParaRPr lang="en-GB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1B9A55B-4109-F041-BF34-DF40451DAE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153031"/>
            <a:ext cx="7017774" cy="3736492"/>
          </a:xfrm>
        </p:spPr>
        <p:txBody>
          <a:bodyPr/>
          <a:lstStyle/>
          <a:p>
            <a:pPr algn="l">
              <a:spcBef>
                <a:spcPts val="1000"/>
              </a:spcBef>
            </a:pPr>
            <a:r>
              <a:rPr lang="en-GB" dirty="0"/>
              <a:t>API </a:t>
            </a:r>
            <a:r>
              <a:rPr lang="en-GB" sz="1800" dirty="0"/>
              <a:t>(web application - Application Programme Interface)</a:t>
            </a:r>
          </a:p>
          <a:p>
            <a:pPr marL="285750" indent="-285750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1800" dirty="0">
                <a:sym typeface="Wingdings" pitchFamily="2" charset="2"/>
              </a:rPr>
              <a:t>Ask for a subset of data to a website (in an automated way)</a:t>
            </a:r>
          </a:p>
          <a:p>
            <a:pPr marL="285750" indent="-285750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1800" dirty="0">
                <a:sym typeface="Wingdings" pitchFamily="2" charset="2"/>
              </a:rPr>
              <a:t>The request is done through the URL </a:t>
            </a:r>
          </a:p>
          <a:p>
            <a:pPr>
              <a:spcBef>
                <a:spcPts val="1000"/>
              </a:spcBef>
            </a:pPr>
            <a:r>
              <a:rPr lang="en-GB" sz="1600" dirty="0">
                <a:sym typeface="Wingdings" pitchFamily="2" charset="2"/>
              </a:rPr>
              <a:t>&lt;base-</a:t>
            </a:r>
            <a:r>
              <a:rPr lang="en-GB" sz="1600" dirty="0" err="1">
                <a:sym typeface="Wingdings" pitchFamily="2" charset="2"/>
              </a:rPr>
              <a:t>url</a:t>
            </a:r>
            <a:r>
              <a:rPr lang="en-GB" sz="1600" dirty="0">
                <a:sym typeface="Wingdings" pitchFamily="2" charset="2"/>
              </a:rPr>
              <a:t>&gt; + &lt;information about request&gt;</a:t>
            </a:r>
          </a:p>
          <a:p>
            <a:pPr marL="342900" indent="-342900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ym typeface="Wingdings" pitchFamily="2" charset="2"/>
              </a:rPr>
              <a:t>The website returns a webpage with some structured text</a:t>
            </a:r>
          </a:p>
          <a:p>
            <a:pPr marL="800100" lvl="1" indent="-342900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4">
                    <a:lumMod val="50000"/>
                  </a:schemeClr>
                </a:solidFill>
              </a:rPr>
              <a:t>You usually copy the content from the webpage</a:t>
            </a:r>
          </a:p>
          <a:p>
            <a:pPr marL="800100" lvl="1" indent="-342900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4">
                    <a:lumMod val="50000"/>
                  </a:schemeClr>
                </a:solidFill>
              </a:rPr>
              <a:t>It is easily parsed due to its structure (XML, </a:t>
            </a:r>
            <a:r>
              <a:rPr lang="en-GB" sz="1600" dirty="0" err="1">
                <a:solidFill>
                  <a:schemeClr val="accent4">
                    <a:lumMod val="50000"/>
                  </a:schemeClr>
                </a:solidFill>
              </a:rPr>
              <a:t>Json</a:t>
            </a:r>
            <a:r>
              <a:rPr lang="en-GB" sz="1600" dirty="0">
                <a:solidFill>
                  <a:schemeClr val="accent4">
                    <a:lumMod val="50000"/>
                  </a:schemeClr>
                </a:solidFill>
              </a:rPr>
              <a:t> format)</a:t>
            </a:r>
          </a:p>
          <a:p>
            <a:pPr algn="l">
              <a:spcBef>
                <a:spcPts val="1000"/>
              </a:spcBef>
            </a:pPr>
            <a:r>
              <a:rPr lang="en-GB" sz="2000" dirty="0"/>
              <a:t>You could do that directly through a browser, or even using programming tools </a:t>
            </a:r>
            <a:r>
              <a:rPr lang="en-GB" sz="1800" dirty="0"/>
              <a:t>(without opening a browser)</a:t>
            </a:r>
            <a:r>
              <a:rPr lang="en-GB" sz="2000" dirty="0"/>
              <a:t>.  </a:t>
            </a:r>
            <a:endParaRPr lang="en-GB" sz="20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7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A154AE1-4BFF-184B-B4A1-9BD0E83031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Finding data – through APIs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9D647A6-6A20-F545-86F2-9CEBB0D20B0C}"/>
              </a:ext>
            </a:extLst>
          </p:cNvPr>
          <p:cNvSpPr txBox="1">
            <a:spLocks/>
          </p:cNvSpPr>
          <p:nvPr/>
        </p:nvSpPr>
        <p:spPr>
          <a:xfrm>
            <a:off x="334777" y="1188748"/>
            <a:ext cx="6858000" cy="234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126000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2400" kern="120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126000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26000" algn="l"/>
              </a:tabLst>
              <a:defRPr sz="2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126000" rtl="0" eaLnBrk="1" latinLnBrk="0" hangingPunct="1">
              <a:lnSpc>
                <a:spcPct val="105000"/>
              </a:lnSpc>
              <a:spcBef>
                <a:spcPts val="0"/>
              </a:spcBef>
              <a:buFont typeface="System Font Regular"/>
              <a:buNone/>
              <a:tabLst>
                <a:tab pos="126000" algn="l"/>
              </a:tabLst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1260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None/>
              <a:tabLst/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126000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126000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Font typeface="System Font Regular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126000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126000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126000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Available databases</a:t>
            </a:r>
          </a:p>
          <a:p>
            <a:pPr marL="285750" indent="-28575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/>
              <a:t>Data available through APIs</a:t>
            </a:r>
          </a:p>
          <a:p>
            <a:pPr marL="285750" indent="-28575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Data you retrieve directly from digital sources (e.g. webpages, documents…) </a:t>
            </a:r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AE0D64-F685-004C-9264-BF10678EB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821" y="3366713"/>
            <a:ext cx="1954981" cy="8481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9ED8B6-4666-4649-A4E5-D44503C8DE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027" y="2172113"/>
            <a:ext cx="2652866" cy="6073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F63486-FE8B-6D44-AA8E-FF0B7C61A9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602" y="4456711"/>
            <a:ext cx="1346200" cy="952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0081C9-7956-8A40-8360-996C86678C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318" y="3040787"/>
            <a:ext cx="2062387" cy="6131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00FECB-8D86-5644-AD29-49C93DACF27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2"/>
          <a:stretch/>
        </p:blipFill>
        <p:spPr>
          <a:xfrm>
            <a:off x="4235314" y="3702869"/>
            <a:ext cx="1092200" cy="5243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23DF5C1-5CDE-C648-A5E8-E68C84B9F128}"/>
              </a:ext>
            </a:extLst>
          </p:cNvPr>
          <p:cNvSpPr txBox="1"/>
          <p:nvPr/>
        </p:nvSpPr>
        <p:spPr>
          <a:xfrm>
            <a:off x="572708" y="5606358"/>
            <a:ext cx="8025014" cy="6129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GB" sz="2000" dirty="0">
                <a:solidFill>
                  <a:schemeClr val="accent4">
                    <a:lumMod val="50000"/>
                  </a:schemeClr>
                </a:solidFill>
              </a:rPr>
              <a:t>Easier to access a subset of the data (some databases are very large)</a:t>
            </a:r>
          </a:p>
          <a:p>
            <a:pPr algn="l">
              <a:spcBef>
                <a:spcPts val="600"/>
              </a:spcBef>
            </a:pPr>
            <a:r>
              <a:rPr lang="en-GB" sz="2000" dirty="0">
                <a:solidFill>
                  <a:schemeClr val="accent4">
                    <a:lumMod val="50000"/>
                  </a:schemeClr>
                </a:solidFill>
              </a:rPr>
              <a:t>Access to complementary information</a:t>
            </a:r>
          </a:p>
          <a:p>
            <a:pPr marL="171450" indent="-171450" algn="l">
              <a:spcBef>
                <a:spcPts val="600"/>
              </a:spcBef>
              <a:buFontTx/>
              <a:buChar char="-"/>
            </a:pPr>
            <a:endParaRPr lang="en-GB" sz="20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CF75189-7412-9742-B0CD-6526062BF83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25" b="26558"/>
          <a:stretch/>
        </p:blipFill>
        <p:spPr>
          <a:xfrm>
            <a:off x="957322" y="3381752"/>
            <a:ext cx="1866492" cy="43243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87347CB-1028-D24F-BD0E-0AE68B2A3A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853" y="2358854"/>
            <a:ext cx="1407029" cy="93407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12BBB7B-398E-E244-AC3E-0002EF504B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18" y="4782921"/>
            <a:ext cx="2197100" cy="520700"/>
          </a:xfrm>
          <a:prstGeom prst="rect">
            <a:avLst/>
          </a:prstGeom>
        </p:spPr>
      </p:pic>
      <p:pic>
        <p:nvPicPr>
          <p:cNvPr id="3" name="Picture 2">
            <a:hlinkClick r:id="rId11"/>
            <a:extLst>
              <a:ext uri="{FF2B5EF4-FFF2-40B4-BE49-F238E27FC236}">
                <a16:creationId xmlns:a16="http://schemas.microsoft.com/office/drawing/2014/main" id="{8A25256B-3AE3-BE49-8A02-278A93AA15C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12" b="7640"/>
          <a:stretch/>
        </p:blipFill>
        <p:spPr>
          <a:xfrm>
            <a:off x="3402894" y="4465370"/>
            <a:ext cx="3318566" cy="580087"/>
          </a:xfrm>
          <a:prstGeom prst="rect">
            <a:avLst/>
          </a:prstGeom>
        </p:spPr>
      </p:pic>
      <p:pic>
        <p:nvPicPr>
          <p:cNvPr id="4" name="Picture 3">
            <a:hlinkClick r:id="rId13"/>
            <a:extLst>
              <a:ext uri="{FF2B5EF4-FFF2-40B4-BE49-F238E27FC236}">
                <a16:creationId xmlns:a16="http://schemas.microsoft.com/office/drawing/2014/main" id="{B1B7BF00-5B66-C34E-B4F3-DB5B0E10031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6" y="4089649"/>
            <a:ext cx="2197101" cy="41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1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225F-AAFE-0F4E-A6C1-82A4ECB0CA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Let’s Practice!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1A4251-77C0-A24D-8D5F-1ECD0E4F8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900" y="3916384"/>
            <a:ext cx="13462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35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DF6A58-C1F3-BF44-A750-F46C1526816A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GB" sz="1800" dirty="0"/>
              <a:t>Load the Script of this week:</a:t>
            </a:r>
          </a:p>
          <a:p>
            <a:endParaRPr lang="en-GB" sz="1800" dirty="0"/>
          </a:p>
          <a:p>
            <a:pPr algn="ctr"/>
            <a:r>
              <a:rPr lang="en-GB" sz="1800" dirty="0"/>
              <a:t>W3-Crossref-API_exercise.Rmd</a:t>
            </a:r>
          </a:p>
          <a:p>
            <a:pPr algn="ctr"/>
            <a:endParaRPr lang="en-GB" sz="1800" dirty="0"/>
          </a:p>
          <a:p>
            <a:pPr algn="just"/>
            <a:r>
              <a:rPr lang="en-GB" sz="1800" dirty="0"/>
              <a:t>We are going to explore funders of Artificial Neural Networks papers</a:t>
            </a:r>
          </a:p>
          <a:p>
            <a:pPr algn="just"/>
            <a:endParaRPr lang="en-GB" sz="2300" dirty="0"/>
          </a:p>
          <a:p>
            <a:pPr algn="just"/>
            <a:endParaRPr lang="en-GB" sz="2300" dirty="0"/>
          </a:p>
          <a:p>
            <a:endParaRPr lang="en-GB" sz="23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18B949-92C5-D14F-9DE7-BA14B73995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Let’s start!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9A495E5-17BC-3D43-8344-EBAC4C0066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01053"/>
              </p:ext>
            </p:extLst>
          </p:nvPr>
        </p:nvGraphicFramePr>
        <p:xfrm>
          <a:off x="1215738" y="1784651"/>
          <a:ext cx="6463144" cy="5120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30474">
                  <a:extLst>
                    <a:ext uri="{9D8B030D-6E8A-4147-A177-3AD203B41FA5}">
                      <a16:colId xmlns:a16="http://schemas.microsoft.com/office/drawing/2014/main" val="767977933"/>
                    </a:ext>
                  </a:extLst>
                </a:gridCol>
                <a:gridCol w="3127290">
                  <a:extLst>
                    <a:ext uri="{9D8B030D-6E8A-4147-A177-3AD203B41FA5}">
                      <a16:colId xmlns:a16="http://schemas.microsoft.com/office/drawing/2014/main" val="3079803593"/>
                    </a:ext>
                  </a:extLst>
                </a:gridCol>
                <a:gridCol w="1705380">
                  <a:extLst>
                    <a:ext uri="{9D8B030D-6E8A-4147-A177-3AD203B41FA5}">
                      <a16:colId xmlns:a16="http://schemas.microsoft.com/office/drawing/2014/main" val="6546905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Year /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Top 1 funders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# of unique funders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911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Jan 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National Natural Science Foundation of China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323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Jan 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National Natural Science Foundation of China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634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Jan 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National Natural Science Foundation of China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737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Jan 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National Natural Science Foundation of China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2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Jan 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National Natural Science Foundation of China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373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Jan 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National Natural Science Foundation of China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692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Jan 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National Natural Science Foundation of China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408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694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A154AE1-4BFF-184B-B4A1-9BD0E83031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Finding data – through APIs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9D647A6-6A20-F545-86F2-9CEBB0D20B0C}"/>
              </a:ext>
            </a:extLst>
          </p:cNvPr>
          <p:cNvSpPr txBox="1">
            <a:spLocks/>
          </p:cNvSpPr>
          <p:nvPr/>
        </p:nvSpPr>
        <p:spPr>
          <a:xfrm>
            <a:off x="334777" y="1188748"/>
            <a:ext cx="6858000" cy="234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126000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2400" kern="120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126000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26000" algn="l"/>
              </a:tabLst>
              <a:defRPr sz="2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126000" rtl="0" eaLnBrk="1" latinLnBrk="0" hangingPunct="1">
              <a:lnSpc>
                <a:spcPct val="105000"/>
              </a:lnSpc>
              <a:spcBef>
                <a:spcPts val="0"/>
              </a:spcBef>
              <a:buFont typeface="System Font Regular"/>
              <a:buNone/>
              <a:tabLst>
                <a:tab pos="126000" algn="l"/>
              </a:tabLst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1260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None/>
              <a:tabLst/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126000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126000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Font typeface="System Font Regular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126000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126000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126000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Available databases</a:t>
            </a:r>
          </a:p>
          <a:p>
            <a:pPr marL="285750" indent="-28575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/>
              <a:t>Data available through APIs</a:t>
            </a:r>
          </a:p>
          <a:p>
            <a:pPr marL="285750" indent="-28575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Data you retrieve directly from digital sources (e.g. webpages, documents…) </a:t>
            </a:r>
          </a:p>
          <a:p>
            <a:endParaRPr lang="en-GB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1B9A55B-4109-F041-BF34-DF40451DAE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206" y="2320415"/>
            <a:ext cx="5190273" cy="3470788"/>
          </a:xfrm>
        </p:spPr>
        <p:txBody>
          <a:bodyPr anchor="t"/>
          <a:lstStyle/>
          <a:p>
            <a:pPr algn="l">
              <a:spcBef>
                <a:spcPts val="1000"/>
              </a:spcBef>
            </a:pPr>
            <a:r>
              <a:rPr lang="en-GB" sz="2200" dirty="0"/>
              <a:t>Example from PubMed:</a:t>
            </a:r>
          </a:p>
          <a:p>
            <a:pPr algn="l">
              <a:spcBef>
                <a:spcPts val="1000"/>
              </a:spcBef>
            </a:pPr>
            <a:r>
              <a:rPr lang="en-GB" sz="1800" dirty="0"/>
              <a:t>I want to find out how many publications there are  when searching for a specific </a:t>
            </a:r>
            <a:r>
              <a:rPr lang="en-GB" sz="1800" dirty="0" err="1"/>
              <a:t>Meshterm</a:t>
            </a:r>
            <a:r>
              <a:rPr lang="en-GB" sz="1800" dirty="0"/>
              <a:t> “female” in the year 2017.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61A5C6-326E-FF4E-A757-F11B19DBF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11" y="3589872"/>
            <a:ext cx="7642267" cy="18571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A3ECA9-D560-8F42-BD98-A0A419EE9C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77" y="4117391"/>
            <a:ext cx="6477000" cy="2959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C18EB5-B246-0144-AF8E-65B1508954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37" y="2198449"/>
            <a:ext cx="1954981" cy="84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14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A154AE1-4BFF-184B-B4A1-9BD0E83031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Finding data – through APIs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9D647A6-6A20-F545-86F2-9CEBB0D20B0C}"/>
              </a:ext>
            </a:extLst>
          </p:cNvPr>
          <p:cNvSpPr txBox="1">
            <a:spLocks/>
          </p:cNvSpPr>
          <p:nvPr/>
        </p:nvSpPr>
        <p:spPr>
          <a:xfrm>
            <a:off x="334777" y="1188748"/>
            <a:ext cx="6858000" cy="234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126000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2400" kern="120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126000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26000" algn="l"/>
              </a:tabLst>
              <a:defRPr sz="2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126000" rtl="0" eaLnBrk="1" latinLnBrk="0" hangingPunct="1">
              <a:lnSpc>
                <a:spcPct val="105000"/>
              </a:lnSpc>
              <a:spcBef>
                <a:spcPts val="0"/>
              </a:spcBef>
              <a:buFont typeface="System Font Regular"/>
              <a:buNone/>
              <a:tabLst>
                <a:tab pos="126000" algn="l"/>
              </a:tabLst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1260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None/>
              <a:tabLst/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126000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126000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Font typeface="System Font Regular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126000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126000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126000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Available databases</a:t>
            </a:r>
          </a:p>
          <a:p>
            <a:pPr marL="285750" indent="-28575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/>
              <a:t>Data available through APIs</a:t>
            </a:r>
          </a:p>
          <a:p>
            <a:pPr marL="285750" indent="-28575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Data you retrieve directly from digital sources (e.g. webpages, documents…) 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A62AFE-2C19-034E-995D-322F97611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37" y="2198449"/>
            <a:ext cx="1954981" cy="8481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F7E19C-3718-7746-A9F1-A0C201AD7DF2}"/>
              </a:ext>
            </a:extLst>
          </p:cNvPr>
          <p:cNvSpPr txBox="1"/>
          <p:nvPr/>
        </p:nvSpPr>
        <p:spPr>
          <a:xfrm>
            <a:off x="707923" y="3596614"/>
            <a:ext cx="7767483" cy="19959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dirty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&lt;base-</a:t>
            </a:r>
            <a:r>
              <a:rPr lang="en-GB" dirty="0" err="1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url</a:t>
            </a:r>
            <a:r>
              <a:rPr lang="en-GB" dirty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&gt;+&lt;information about request&gt;</a:t>
            </a:r>
          </a:p>
          <a:p>
            <a:endParaRPr lang="en-GB" sz="700" dirty="0">
              <a:solidFill>
                <a:schemeClr val="accent4">
                  <a:lumMod val="50000"/>
                </a:schemeClr>
              </a:solidFill>
              <a:sym typeface="Wingdings" pitchFamily="2" charset="2"/>
            </a:endParaRPr>
          </a:p>
          <a:p>
            <a:r>
              <a:rPr lang="en-GB" dirty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		URL:</a:t>
            </a:r>
          </a:p>
          <a:p>
            <a:r>
              <a:rPr lang="en-GB" dirty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Base: https://eutils.ncbi.nlm.nih.gov/entrez/eutils/esearch.fcgi?</a:t>
            </a:r>
          </a:p>
          <a:p>
            <a:r>
              <a:rPr lang="en-GB" dirty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Database: </a:t>
            </a:r>
            <a:r>
              <a:rPr lang="en-GB" dirty="0" err="1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db</a:t>
            </a:r>
            <a:r>
              <a:rPr lang="en-GB" dirty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=</a:t>
            </a:r>
            <a:r>
              <a:rPr lang="en-GB" dirty="0" err="1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pubmed</a:t>
            </a:r>
            <a:endParaRPr lang="en-GB" dirty="0">
              <a:solidFill>
                <a:schemeClr val="accent4">
                  <a:lumMod val="50000"/>
                </a:schemeClr>
              </a:solidFill>
              <a:sym typeface="Wingdings" pitchFamily="2" charset="2"/>
            </a:endParaRPr>
          </a:p>
          <a:p>
            <a:r>
              <a:rPr lang="en-GB" dirty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Search: term=female[mesh]+AND+2017[</a:t>
            </a:r>
            <a:r>
              <a:rPr lang="en-GB" dirty="0" err="1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pdat</a:t>
            </a:r>
            <a:r>
              <a:rPr lang="en-GB" dirty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]</a:t>
            </a:r>
          </a:p>
          <a:p>
            <a:pPr algn="ctr"/>
            <a:endParaRPr lang="en-GB" sz="1100" u="sng" dirty="0">
              <a:solidFill>
                <a:schemeClr val="accent4">
                  <a:lumMod val="50000"/>
                </a:schemeClr>
              </a:solidFill>
              <a:sym typeface="Wingdings" pitchFamily="2" charset="2"/>
            </a:endParaRPr>
          </a:p>
          <a:p>
            <a:pPr algn="ctr"/>
            <a:r>
              <a:rPr lang="en-GB" u="sng" dirty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https://</a:t>
            </a:r>
            <a:r>
              <a:rPr lang="en-GB" u="sng" dirty="0" err="1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eutils.ncbi.nlm.nih.gov</a:t>
            </a:r>
            <a:r>
              <a:rPr lang="en-GB" u="sng" dirty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/</a:t>
            </a:r>
            <a:r>
              <a:rPr lang="en-GB" u="sng" dirty="0" err="1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entrez</a:t>
            </a:r>
            <a:r>
              <a:rPr lang="en-GB" u="sng" dirty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/</a:t>
            </a:r>
            <a:r>
              <a:rPr lang="en-GB" u="sng" dirty="0" err="1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eutils</a:t>
            </a:r>
            <a:r>
              <a:rPr lang="en-GB" u="sng" dirty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/</a:t>
            </a:r>
            <a:r>
              <a:rPr lang="en-GB" u="sng" dirty="0" err="1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esearch.fcgi?db</a:t>
            </a:r>
            <a:r>
              <a:rPr lang="en-GB" u="sng" dirty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=</a:t>
            </a:r>
            <a:r>
              <a:rPr lang="en-GB" u="sng" dirty="0" err="1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pubmed&amp;term</a:t>
            </a:r>
            <a:r>
              <a:rPr lang="en-GB" u="sng" dirty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=female[mesh]+AND+2017[</a:t>
            </a:r>
            <a:r>
              <a:rPr lang="en-GB" u="sng" dirty="0" err="1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pdat</a:t>
            </a:r>
            <a:r>
              <a:rPr lang="en-GB" u="sng" dirty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]</a:t>
            </a:r>
          </a:p>
          <a:p>
            <a:endParaRPr lang="en-GB" dirty="0">
              <a:solidFill>
                <a:schemeClr val="accent4">
                  <a:lumMod val="50000"/>
                </a:schemeClr>
              </a:solidFill>
              <a:sym typeface="Wingdings" pitchFamily="2" charset="2"/>
            </a:endParaRPr>
          </a:p>
          <a:p>
            <a:pPr algn="l"/>
            <a:endParaRPr lang="en-GB" sz="1200" dirty="0">
              <a:solidFill>
                <a:schemeClr val="tx2"/>
              </a:solidFill>
            </a:endParaRPr>
          </a:p>
        </p:txBody>
      </p:sp>
      <p:sp>
        <p:nvSpPr>
          <p:cNvPr id="12" name="Subtitle 7">
            <a:extLst>
              <a:ext uri="{FF2B5EF4-FFF2-40B4-BE49-F238E27FC236}">
                <a16:creationId xmlns:a16="http://schemas.microsoft.com/office/drawing/2014/main" id="{A816BDDA-B542-5549-91A5-0B0C323D65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206" y="2320415"/>
            <a:ext cx="5190273" cy="3470788"/>
          </a:xfrm>
        </p:spPr>
        <p:txBody>
          <a:bodyPr anchor="t"/>
          <a:lstStyle/>
          <a:p>
            <a:pPr algn="l">
              <a:spcBef>
                <a:spcPts val="1000"/>
              </a:spcBef>
            </a:pPr>
            <a:r>
              <a:rPr lang="en-GB" sz="2200" dirty="0"/>
              <a:t>Example from PubMed:</a:t>
            </a:r>
          </a:p>
          <a:p>
            <a:pPr algn="l">
              <a:spcBef>
                <a:spcPts val="1000"/>
              </a:spcBef>
            </a:pPr>
            <a:r>
              <a:rPr lang="en-GB" sz="1800" dirty="0"/>
              <a:t>I want to find out how many publications there are  when searching for a specific </a:t>
            </a:r>
            <a:r>
              <a:rPr lang="en-GB" sz="1800" dirty="0" err="1"/>
              <a:t>Meshterm</a:t>
            </a:r>
            <a:r>
              <a:rPr lang="en-GB" sz="1800" dirty="0"/>
              <a:t> “female” in the year 2017. </a:t>
            </a:r>
            <a:endParaRPr lang="en-GB" sz="18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54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225F-AAFE-0F4E-A6C1-82A4ECB0CA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Let’s Finish last week’s exercise.</a:t>
            </a:r>
          </a:p>
        </p:txBody>
      </p:sp>
    </p:spTree>
    <p:extLst>
      <p:ext uri="{BB962C8B-B14F-4D97-AF65-F5344CB8AC3E}">
        <p14:creationId xmlns:p14="http://schemas.microsoft.com/office/powerpoint/2010/main" val="3276472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EE7AA2-E300-3A44-BD39-63FE2D81C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64" y="662855"/>
            <a:ext cx="6391564" cy="615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14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2D5FC-7D2D-2742-A5C4-758888D7B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Finding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9B8C5-FD2F-0347-9B6C-1445E8B54D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/>
              <a:t>Available databases</a:t>
            </a:r>
          </a:p>
          <a:p>
            <a:pPr marL="285750" indent="-28575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/>
              <a:t>Data available through APIs</a:t>
            </a:r>
          </a:p>
          <a:p>
            <a:pPr marL="285750" indent="-28575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/>
              <a:t>Data you retrieve directly from digital sources </a:t>
            </a:r>
            <a:r>
              <a:rPr lang="en-GB" dirty="0">
                <a:solidFill>
                  <a:schemeClr val="bg1"/>
                </a:solidFill>
              </a:rPr>
              <a:t>(e.g. webpages, documents…)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86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7037E-6 L -0.09166 -0.2993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83" y="-1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DA190B51-90A6-E94A-AAD8-F0484BD5B9D7}"/>
              </a:ext>
            </a:extLst>
          </p:cNvPr>
          <p:cNvSpPr txBox="1">
            <a:spLocks/>
          </p:cNvSpPr>
          <p:nvPr/>
        </p:nvSpPr>
        <p:spPr>
          <a:xfrm>
            <a:off x="307260" y="402887"/>
            <a:ext cx="6858000" cy="234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126000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2400" kern="120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126000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26000" algn="l"/>
              </a:tabLst>
              <a:defRPr sz="2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126000" rtl="0" eaLnBrk="1" latinLnBrk="0" hangingPunct="1">
              <a:lnSpc>
                <a:spcPct val="105000"/>
              </a:lnSpc>
              <a:spcBef>
                <a:spcPts val="0"/>
              </a:spcBef>
              <a:buFont typeface="System Font Regular"/>
              <a:buNone/>
              <a:tabLst>
                <a:tab pos="126000" algn="l"/>
              </a:tabLst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1260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None/>
              <a:tabLst/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126000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126000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Font typeface="System Font Regular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126000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126000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126000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/>
              <a:t>Data you retrieve directly from digital sources </a:t>
            </a:r>
            <a:r>
              <a:rPr lang="en-GB" dirty="0">
                <a:solidFill>
                  <a:schemeClr val="bg1"/>
                </a:solidFill>
              </a:rPr>
              <a:t>(e.g. webpages, documents…) </a:t>
            </a:r>
          </a:p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72D5FC-7D2D-2742-A5C4-758888D7B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Finding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D04565-C0D0-BE48-A05F-E7A049F53133}"/>
              </a:ext>
            </a:extLst>
          </p:cNvPr>
          <p:cNvSpPr txBox="1"/>
          <p:nvPr/>
        </p:nvSpPr>
        <p:spPr>
          <a:xfrm>
            <a:off x="6461022" y="5181599"/>
            <a:ext cx="5365955" cy="18877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endParaRPr lang="en-GB" sz="1200" dirty="0">
              <a:solidFill>
                <a:schemeClr val="tx2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4B8F312-8935-7049-AF1F-7FF14DC3D0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2161" y="2015617"/>
            <a:ext cx="6663813" cy="3824747"/>
          </a:xfrm>
        </p:spPr>
        <p:txBody>
          <a:bodyPr/>
          <a:lstStyle/>
          <a:p>
            <a:pPr algn="l">
              <a:spcBef>
                <a:spcPts val="600"/>
              </a:spcBef>
            </a:pPr>
            <a:r>
              <a:rPr lang="en-GB" sz="2200" dirty="0"/>
              <a:t>Any webpage is a structured document,</a:t>
            </a:r>
          </a:p>
          <a:p>
            <a:pPr algn="l">
              <a:spcBef>
                <a:spcPts val="600"/>
              </a:spcBef>
            </a:pPr>
            <a:r>
              <a:rPr lang="en-GB" sz="2200" dirty="0"/>
              <a:t>and you can extract data from it. </a:t>
            </a:r>
          </a:p>
          <a:p>
            <a:pPr algn="l">
              <a:spcBef>
                <a:spcPts val="600"/>
              </a:spcBef>
            </a:pPr>
            <a:r>
              <a:rPr lang="en-GB" sz="2000" dirty="0"/>
              <a:t>Let’s say I want to study spin-offs from the University of Oxford: </a:t>
            </a:r>
          </a:p>
          <a:p>
            <a:pPr marL="1073150" indent="-341313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dirty="0"/>
              <a:t>Start by looking at the incubator website: </a:t>
            </a:r>
          </a:p>
          <a:p>
            <a:pPr marL="1338263" algn="l">
              <a:spcBef>
                <a:spcPts val="600"/>
              </a:spcBef>
            </a:pPr>
            <a:r>
              <a:rPr lang="en-GB" sz="1800" dirty="0">
                <a:hlinkClick r:id="rId3"/>
              </a:rPr>
              <a:t>	https://innovation.ox.ac.uk</a:t>
            </a:r>
            <a:endParaRPr lang="en-GB" sz="1800" dirty="0"/>
          </a:p>
          <a:p>
            <a:pPr marL="1112838" indent="-38100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dirty="0"/>
              <a:t>Look for companies list</a:t>
            </a:r>
          </a:p>
          <a:p>
            <a:pPr marL="1112838" indent="-38100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dirty="0"/>
              <a:t>Can I export the list?</a:t>
            </a:r>
          </a:p>
          <a:p>
            <a:pPr marL="1570038" lvl="1" indent="-38100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Developer tab (see the web page in a raw format)</a:t>
            </a:r>
          </a:p>
          <a:p>
            <a:pPr marL="1570038" lvl="1" indent="-38100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Use of URL to iterate over the pages (use of loops)</a:t>
            </a:r>
          </a:p>
        </p:txBody>
      </p:sp>
    </p:spTree>
    <p:extLst>
      <p:ext uri="{BB962C8B-B14F-4D97-AF65-F5344CB8AC3E}">
        <p14:creationId xmlns:p14="http://schemas.microsoft.com/office/powerpoint/2010/main" val="417477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C4813-D0D3-1349-9E79-1415D0A1B1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463458"/>
            <a:ext cx="6858000" cy="4261727"/>
          </a:xfrm>
        </p:spPr>
        <p:txBody>
          <a:bodyPr/>
          <a:lstStyle/>
          <a:p>
            <a:r>
              <a:rPr lang="en-GB" dirty="0"/>
              <a:t>In which form will I get the data?</a:t>
            </a:r>
            <a:br>
              <a:rPr lang="en-GB" dirty="0"/>
            </a:b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87D6E5-89D3-1244-8261-F918BAEC0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872" y="3429000"/>
            <a:ext cx="1242253" cy="144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27FCFA-7774-AA4F-ADA1-EA4C7EB54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25" y="3429000"/>
            <a:ext cx="1242253" cy="144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DB491C-5C0A-7749-BF28-96A3AD68A5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594" y="3837684"/>
            <a:ext cx="933948" cy="62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8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EF85B9-876D-E840-ABF0-38A3A0AC4F71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en-GB" sz="2800" dirty="0"/>
              <a:t>Tables - two dimensional data:</a:t>
            </a:r>
          </a:p>
          <a:p>
            <a:pPr marL="514350" indent="-514350">
              <a:buAutoNum type="arabicParenR"/>
            </a:pPr>
            <a:endParaRPr lang="en-GB" sz="1200" dirty="0"/>
          </a:p>
          <a:p>
            <a:pPr marL="900113">
              <a:lnSpc>
                <a:spcPct val="150000"/>
              </a:lnSpc>
            </a:pPr>
            <a:endParaRPr lang="en-GB" sz="2800" dirty="0"/>
          </a:p>
          <a:p>
            <a:endParaRPr lang="en-GB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A63F24-9C2D-AF4C-AD7C-58A2E00A54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Data Format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37028C2-FEE7-DC46-9EF9-AA23BAFB62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506146"/>
              </p:ext>
            </p:extLst>
          </p:nvPr>
        </p:nvGraphicFramePr>
        <p:xfrm>
          <a:off x="1285938" y="2589347"/>
          <a:ext cx="6572124" cy="2798628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643031">
                  <a:extLst>
                    <a:ext uri="{9D8B030D-6E8A-4147-A177-3AD203B41FA5}">
                      <a16:colId xmlns:a16="http://schemas.microsoft.com/office/drawing/2014/main" val="1788250810"/>
                    </a:ext>
                  </a:extLst>
                </a:gridCol>
                <a:gridCol w="1643031">
                  <a:extLst>
                    <a:ext uri="{9D8B030D-6E8A-4147-A177-3AD203B41FA5}">
                      <a16:colId xmlns:a16="http://schemas.microsoft.com/office/drawing/2014/main" val="1473412668"/>
                    </a:ext>
                  </a:extLst>
                </a:gridCol>
                <a:gridCol w="1643031">
                  <a:extLst>
                    <a:ext uri="{9D8B030D-6E8A-4147-A177-3AD203B41FA5}">
                      <a16:colId xmlns:a16="http://schemas.microsoft.com/office/drawing/2014/main" val="3241835336"/>
                    </a:ext>
                  </a:extLst>
                </a:gridCol>
                <a:gridCol w="1643031">
                  <a:extLst>
                    <a:ext uri="{9D8B030D-6E8A-4147-A177-3AD203B41FA5}">
                      <a16:colId xmlns:a16="http://schemas.microsoft.com/office/drawing/2014/main" val="946512234"/>
                    </a:ext>
                  </a:extLst>
                </a:gridCol>
              </a:tblGrid>
              <a:tr h="699657">
                <a:tc>
                  <a:txBody>
                    <a:bodyPr/>
                    <a:lstStyle/>
                    <a:p>
                      <a:endParaRPr lang="en-GB" sz="3400" dirty="0"/>
                    </a:p>
                  </a:txBody>
                  <a:tcPr marL="172518" marR="172518" marT="86259" marB="86259"/>
                </a:tc>
                <a:tc>
                  <a:txBody>
                    <a:bodyPr/>
                    <a:lstStyle/>
                    <a:p>
                      <a:endParaRPr lang="en-GB" sz="3400"/>
                    </a:p>
                  </a:txBody>
                  <a:tcPr marL="172518" marR="172518" marT="86259" marB="86259"/>
                </a:tc>
                <a:tc>
                  <a:txBody>
                    <a:bodyPr/>
                    <a:lstStyle/>
                    <a:p>
                      <a:endParaRPr lang="en-GB" sz="3400"/>
                    </a:p>
                  </a:txBody>
                  <a:tcPr marL="172518" marR="172518" marT="86259" marB="86259"/>
                </a:tc>
                <a:tc>
                  <a:txBody>
                    <a:bodyPr/>
                    <a:lstStyle/>
                    <a:p>
                      <a:endParaRPr lang="en-GB" sz="3400"/>
                    </a:p>
                  </a:txBody>
                  <a:tcPr marL="172518" marR="172518" marT="86259" marB="86259"/>
                </a:tc>
                <a:extLst>
                  <a:ext uri="{0D108BD9-81ED-4DB2-BD59-A6C34878D82A}">
                    <a16:rowId xmlns:a16="http://schemas.microsoft.com/office/drawing/2014/main" val="2914967785"/>
                  </a:ext>
                </a:extLst>
              </a:tr>
              <a:tr h="699657">
                <a:tc>
                  <a:txBody>
                    <a:bodyPr/>
                    <a:lstStyle/>
                    <a:p>
                      <a:endParaRPr lang="en-GB" sz="3400"/>
                    </a:p>
                  </a:txBody>
                  <a:tcPr marL="172518" marR="172518" marT="86259" marB="86259"/>
                </a:tc>
                <a:tc>
                  <a:txBody>
                    <a:bodyPr/>
                    <a:lstStyle/>
                    <a:p>
                      <a:endParaRPr lang="en-GB" sz="3400"/>
                    </a:p>
                  </a:txBody>
                  <a:tcPr marL="172518" marR="172518" marT="86259" marB="86259"/>
                </a:tc>
                <a:tc>
                  <a:txBody>
                    <a:bodyPr/>
                    <a:lstStyle/>
                    <a:p>
                      <a:endParaRPr lang="en-GB" sz="3400"/>
                    </a:p>
                  </a:txBody>
                  <a:tcPr marL="172518" marR="172518" marT="86259" marB="86259"/>
                </a:tc>
                <a:tc>
                  <a:txBody>
                    <a:bodyPr/>
                    <a:lstStyle/>
                    <a:p>
                      <a:endParaRPr lang="en-GB" sz="3400"/>
                    </a:p>
                  </a:txBody>
                  <a:tcPr marL="172518" marR="172518" marT="86259" marB="86259"/>
                </a:tc>
                <a:extLst>
                  <a:ext uri="{0D108BD9-81ED-4DB2-BD59-A6C34878D82A}">
                    <a16:rowId xmlns:a16="http://schemas.microsoft.com/office/drawing/2014/main" val="3203486610"/>
                  </a:ext>
                </a:extLst>
              </a:tr>
              <a:tr h="699657">
                <a:tc>
                  <a:txBody>
                    <a:bodyPr/>
                    <a:lstStyle/>
                    <a:p>
                      <a:endParaRPr lang="en-GB" sz="3400"/>
                    </a:p>
                  </a:txBody>
                  <a:tcPr marL="172518" marR="172518" marT="86259" marB="86259"/>
                </a:tc>
                <a:tc>
                  <a:txBody>
                    <a:bodyPr/>
                    <a:lstStyle/>
                    <a:p>
                      <a:endParaRPr lang="en-GB" sz="3400" dirty="0"/>
                    </a:p>
                  </a:txBody>
                  <a:tcPr marL="172518" marR="172518" marT="86259" marB="86259"/>
                </a:tc>
                <a:tc>
                  <a:txBody>
                    <a:bodyPr/>
                    <a:lstStyle/>
                    <a:p>
                      <a:endParaRPr lang="en-GB" sz="3400"/>
                    </a:p>
                  </a:txBody>
                  <a:tcPr marL="172518" marR="172518" marT="86259" marB="86259"/>
                </a:tc>
                <a:tc>
                  <a:txBody>
                    <a:bodyPr/>
                    <a:lstStyle/>
                    <a:p>
                      <a:endParaRPr lang="en-GB" sz="3400"/>
                    </a:p>
                  </a:txBody>
                  <a:tcPr marL="172518" marR="172518" marT="86259" marB="86259"/>
                </a:tc>
                <a:extLst>
                  <a:ext uri="{0D108BD9-81ED-4DB2-BD59-A6C34878D82A}">
                    <a16:rowId xmlns:a16="http://schemas.microsoft.com/office/drawing/2014/main" val="1970282004"/>
                  </a:ext>
                </a:extLst>
              </a:tr>
              <a:tr h="699657">
                <a:tc>
                  <a:txBody>
                    <a:bodyPr/>
                    <a:lstStyle/>
                    <a:p>
                      <a:endParaRPr lang="en-GB" sz="3400"/>
                    </a:p>
                  </a:txBody>
                  <a:tcPr marL="172518" marR="172518" marT="86259" marB="86259"/>
                </a:tc>
                <a:tc>
                  <a:txBody>
                    <a:bodyPr/>
                    <a:lstStyle/>
                    <a:p>
                      <a:endParaRPr lang="en-GB" sz="3400"/>
                    </a:p>
                  </a:txBody>
                  <a:tcPr marL="172518" marR="172518" marT="86259" marB="86259"/>
                </a:tc>
                <a:tc>
                  <a:txBody>
                    <a:bodyPr/>
                    <a:lstStyle/>
                    <a:p>
                      <a:endParaRPr lang="en-GB" sz="3400"/>
                    </a:p>
                  </a:txBody>
                  <a:tcPr marL="172518" marR="172518" marT="86259" marB="86259"/>
                </a:tc>
                <a:tc>
                  <a:txBody>
                    <a:bodyPr/>
                    <a:lstStyle/>
                    <a:p>
                      <a:endParaRPr lang="en-GB" sz="3400" dirty="0"/>
                    </a:p>
                  </a:txBody>
                  <a:tcPr marL="172518" marR="172518" marT="86259" marB="86259"/>
                </a:tc>
                <a:extLst>
                  <a:ext uri="{0D108BD9-81ED-4DB2-BD59-A6C34878D82A}">
                    <a16:rowId xmlns:a16="http://schemas.microsoft.com/office/drawing/2014/main" val="6279295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4219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EF85B9-876D-E840-ABF0-38A3A0AC4F71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en-GB" sz="2800" dirty="0"/>
              <a:t>Tables - two dimensional data:</a:t>
            </a:r>
          </a:p>
          <a:p>
            <a:pPr marL="514350" indent="-514350">
              <a:buAutoNum type="arabicParenR"/>
            </a:pPr>
            <a:endParaRPr lang="en-GB" sz="1200" dirty="0"/>
          </a:p>
          <a:p>
            <a:pPr marL="1204913" indent="-304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	Excel spreadsheet (multiple sheets in a file)</a:t>
            </a:r>
          </a:p>
          <a:p>
            <a:pPr marL="1204913" indent="-304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.csv files which are usually comma delimited </a:t>
            </a:r>
          </a:p>
          <a:p>
            <a:pPr marL="900113">
              <a:lnSpc>
                <a:spcPct val="150000"/>
              </a:lnSpc>
            </a:pPr>
            <a:r>
              <a:rPr lang="en-GB" sz="2800" dirty="0"/>
              <a:t>			but can also have other types of delimiters 					 (tabs generally). </a:t>
            </a:r>
          </a:p>
          <a:p>
            <a:pPr marL="135731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Proprietary formats .sav (SPSS), .</a:t>
            </a:r>
            <a:r>
              <a:rPr lang="en-GB" sz="2800" dirty="0" err="1"/>
              <a:t>dta</a:t>
            </a:r>
            <a:r>
              <a:rPr lang="en-GB" sz="2800" dirty="0"/>
              <a:t> (Stata)</a:t>
            </a:r>
          </a:p>
          <a:p>
            <a:pPr marL="135731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800" dirty="0"/>
          </a:p>
          <a:p>
            <a:endParaRPr lang="en-GB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A63F24-9C2D-AF4C-AD7C-58A2E00A54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Data Format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8701F5-1E17-8349-AEFF-828730894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29" y="5256439"/>
            <a:ext cx="1242253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457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EF85B9-876D-E840-ABF0-38A3A0AC4F71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GB" sz="2800" dirty="0"/>
              <a:t>Example of a csv file:</a:t>
            </a:r>
          </a:p>
          <a:p>
            <a:pPr marL="135731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800" dirty="0"/>
          </a:p>
          <a:p>
            <a:endParaRPr lang="en-GB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A63F24-9C2D-AF4C-AD7C-58A2E00A54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Data Format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B288D3-BF1B-8647-A24C-028795C0C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42" y="2180335"/>
            <a:ext cx="8305916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50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EF85B9-876D-E840-ABF0-38A3A0AC4F71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marL="514350" indent="-514350">
              <a:buFont typeface="+mj-lt"/>
              <a:buAutoNum type="arabicParenR" startAt="2"/>
            </a:pPr>
            <a:r>
              <a:rPr lang="en-GB" sz="2800" dirty="0"/>
              <a:t>Nested /Hierarchical data: </a:t>
            </a:r>
          </a:p>
          <a:p>
            <a:pPr marL="1204913" indent="-304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.json </a:t>
            </a:r>
          </a:p>
          <a:p>
            <a:pPr marL="1204913" indent="-304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XML files which are usually comma delimited</a:t>
            </a:r>
          </a:p>
          <a:p>
            <a:pPr marL="1204913" indent="-3048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000" dirty="0">
              <a:sym typeface="Wingdings" pitchFamily="2" charset="2"/>
            </a:endParaRPr>
          </a:p>
          <a:p>
            <a:pPr marL="1204913" indent="-3048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000" dirty="0">
              <a:sym typeface="Wingdings" pitchFamily="2" charset="2"/>
            </a:endParaRPr>
          </a:p>
          <a:p>
            <a:pPr marL="858838" indent="-457200">
              <a:lnSpc>
                <a:spcPct val="100000"/>
              </a:lnSpc>
              <a:buFont typeface="Wingdings" pitchFamily="2" charset="2"/>
              <a:buChar char="à"/>
            </a:pPr>
            <a:r>
              <a:rPr lang="en-GB" sz="2800" b="1" dirty="0">
                <a:sym typeface="Wingdings" pitchFamily="2" charset="2"/>
              </a:rPr>
              <a:t>Data gathered through APIs are usually coming in this format. </a:t>
            </a:r>
          </a:p>
          <a:p>
            <a:pPr marL="858838" indent="-457200">
              <a:lnSpc>
                <a:spcPct val="100000"/>
              </a:lnSpc>
              <a:buFont typeface="Wingdings" pitchFamily="2" charset="2"/>
              <a:buChar char="à"/>
            </a:pPr>
            <a:endParaRPr lang="en-GB" sz="800" b="1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A63F24-9C2D-AF4C-AD7C-58A2E00A54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Data Format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95E29B-C152-AA4A-9A48-32877FC56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169" y="1627884"/>
            <a:ext cx="933948" cy="62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42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C9B099-6C47-C64F-B78C-5EC91E59D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4223"/>
            <a:ext cx="9144000" cy="44726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132E24-D063-C44D-9FCB-5DB25609DC0B}"/>
              </a:ext>
            </a:extLst>
          </p:cNvPr>
          <p:cNvSpPr txBox="1"/>
          <p:nvPr/>
        </p:nvSpPr>
        <p:spPr>
          <a:xfrm>
            <a:off x="414528" y="475487"/>
            <a:ext cx="1633728" cy="4367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NYT API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F762DB3-7695-6640-A3BD-F85C2FB3B2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22356"/>
              </p:ext>
            </p:extLst>
          </p:nvPr>
        </p:nvGraphicFramePr>
        <p:xfrm>
          <a:off x="560834" y="4801616"/>
          <a:ext cx="8436862" cy="184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6320">
                  <a:extLst>
                    <a:ext uri="{9D8B030D-6E8A-4147-A177-3AD203B41FA5}">
                      <a16:colId xmlns:a16="http://schemas.microsoft.com/office/drawing/2014/main" val="1468157805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2781922686"/>
                    </a:ext>
                  </a:extLst>
                </a:gridCol>
                <a:gridCol w="458420">
                  <a:extLst>
                    <a:ext uri="{9D8B030D-6E8A-4147-A177-3AD203B41FA5}">
                      <a16:colId xmlns:a16="http://schemas.microsoft.com/office/drawing/2014/main" val="3925337029"/>
                    </a:ext>
                  </a:extLst>
                </a:gridCol>
                <a:gridCol w="843686">
                  <a:extLst>
                    <a:ext uri="{9D8B030D-6E8A-4147-A177-3AD203B41FA5}">
                      <a16:colId xmlns:a16="http://schemas.microsoft.com/office/drawing/2014/main" val="1062012875"/>
                    </a:ext>
                  </a:extLst>
                </a:gridCol>
                <a:gridCol w="843686">
                  <a:extLst>
                    <a:ext uri="{9D8B030D-6E8A-4147-A177-3AD203B41FA5}">
                      <a16:colId xmlns:a16="http://schemas.microsoft.com/office/drawing/2014/main" val="131945409"/>
                    </a:ext>
                  </a:extLst>
                </a:gridCol>
                <a:gridCol w="843686">
                  <a:extLst>
                    <a:ext uri="{9D8B030D-6E8A-4147-A177-3AD203B41FA5}">
                      <a16:colId xmlns:a16="http://schemas.microsoft.com/office/drawing/2014/main" val="17759116"/>
                    </a:ext>
                  </a:extLst>
                </a:gridCol>
                <a:gridCol w="843686">
                  <a:extLst>
                    <a:ext uri="{9D8B030D-6E8A-4147-A177-3AD203B41FA5}">
                      <a16:colId xmlns:a16="http://schemas.microsoft.com/office/drawing/2014/main" val="2086121759"/>
                    </a:ext>
                  </a:extLst>
                </a:gridCol>
                <a:gridCol w="843686">
                  <a:extLst>
                    <a:ext uri="{9D8B030D-6E8A-4147-A177-3AD203B41FA5}">
                      <a16:colId xmlns:a16="http://schemas.microsoft.com/office/drawing/2014/main" val="896692220"/>
                    </a:ext>
                  </a:extLst>
                </a:gridCol>
                <a:gridCol w="843686">
                  <a:extLst>
                    <a:ext uri="{9D8B030D-6E8A-4147-A177-3AD203B41FA5}">
                      <a16:colId xmlns:a16="http://schemas.microsoft.com/office/drawing/2014/main" val="3434716297"/>
                    </a:ext>
                  </a:extLst>
                </a:gridCol>
                <a:gridCol w="843686">
                  <a:extLst>
                    <a:ext uri="{9D8B030D-6E8A-4147-A177-3AD203B41FA5}">
                      <a16:colId xmlns:a16="http://schemas.microsoft.com/office/drawing/2014/main" val="126218395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r>
                        <a:rPr lang="en-GB" dirty="0"/>
                        <a:t>Abstract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Web_url</a:t>
                      </a:r>
                      <a:endParaRPr lang="en-GB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dirty="0"/>
                        <a:t>headline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dirty="0"/>
                        <a:t>Keywords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4098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main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kicker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name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value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rank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major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434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9190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280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2808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803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EF85B9-876D-E840-ABF0-38A3A0AC4F71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marL="514350" indent="-514350">
              <a:buFont typeface="+mj-lt"/>
              <a:buAutoNum type="arabicParenR" startAt="2"/>
            </a:pPr>
            <a:r>
              <a:rPr lang="en-GB" sz="2800" dirty="0"/>
              <a:t>Nested /Hierarchical data: </a:t>
            </a:r>
          </a:p>
          <a:p>
            <a:pPr marL="1204913" indent="-304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.json </a:t>
            </a:r>
          </a:p>
          <a:p>
            <a:pPr marL="1204913" indent="-304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XML files which are usually comma delimited</a:t>
            </a:r>
          </a:p>
          <a:p>
            <a:pPr marL="1204913" indent="-3048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000" dirty="0">
              <a:sym typeface="Wingdings" pitchFamily="2" charset="2"/>
            </a:endParaRPr>
          </a:p>
          <a:p>
            <a:pPr marL="1204913" indent="-3048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000" dirty="0">
              <a:sym typeface="Wingdings" pitchFamily="2" charset="2"/>
            </a:endParaRPr>
          </a:p>
          <a:p>
            <a:pPr marL="858838" indent="-457200">
              <a:lnSpc>
                <a:spcPct val="100000"/>
              </a:lnSpc>
              <a:buFont typeface="Wingdings" pitchFamily="2" charset="2"/>
              <a:buChar char="à"/>
            </a:pPr>
            <a:r>
              <a:rPr lang="en-GB" sz="2800" b="1" dirty="0">
                <a:sym typeface="Wingdings" pitchFamily="2" charset="2"/>
              </a:rPr>
              <a:t>Data gathered through APIs are usually coming in this format. </a:t>
            </a:r>
          </a:p>
          <a:p>
            <a:pPr marL="858838" indent="-457200">
              <a:lnSpc>
                <a:spcPct val="100000"/>
              </a:lnSpc>
              <a:buFont typeface="Wingdings" pitchFamily="2" charset="2"/>
              <a:buChar char="à"/>
            </a:pPr>
            <a:endParaRPr lang="en-GB" sz="800" b="1" dirty="0">
              <a:sym typeface="Wingdings" pitchFamily="2" charset="2"/>
            </a:endParaRPr>
          </a:p>
          <a:p>
            <a:pPr marL="858838" indent="-457200">
              <a:lnSpc>
                <a:spcPct val="100000"/>
              </a:lnSpc>
              <a:buFont typeface="Wingdings" pitchFamily="2" charset="2"/>
              <a:buChar char="à"/>
            </a:pPr>
            <a:r>
              <a:rPr lang="en-GB" sz="2800" b="1" dirty="0">
                <a:sym typeface="Wingdings" pitchFamily="2" charset="2"/>
              </a:rPr>
              <a:t>Difficulty in dealing with lists within lists</a:t>
            </a:r>
            <a:r>
              <a:rPr lang="en-GB" sz="2800" b="1" dirty="0"/>
              <a:t> </a:t>
            </a:r>
          </a:p>
          <a:p>
            <a:pPr marL="858838" indent="-457200">
              <a:lnSpc>
                <a:spcPct val="100000"/>
              </a:lnSpc>
              <a:buFont typeface="Wingdings" pitchFamily="2" charset="2"/>
              <a:buChar char="à"/>
            </a:pPr>
            <a:endParaRPr lang="en-GB" sz="800" b="1" dirty="0"/>
          </a:p>
          <a:p>
            <a:pPr marL="858838" indent="-457200">
              <a:lnSpc>
                <a:spcPct val="100000"/>
              </a:lnSpc>
              <a:buFont typeface="Wingdings" pitchFamily="2" charset="2"/>
              <a:buChar char="à"/>
            </a:pPr>
            <a:r>
              <a:rPr lang="en-GB" sz="2800" b="1" dirty="0"/>
              <a:t>You may need to specify how to import the data in a data frame format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A63F24-9C2D-AF4C-AD7C-58A2E00A54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Data Format</a:t>
            </a:r>
          </a:p>
        </p:txBody>
      </p:sp>
    </p:spTree>
    <p:extLst>
      <p:ext uri="{BB962C8B-B14F-4D97-AF65-F5344CB8AC3E}">
        <p14:creationId xmlns:p14="http://schemas.microsoft.com/office/powerpoint/2010/main" val="106782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283842-BE06-8141-97B5-F8D0F07109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Lecture objectives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A1F8E08-D0B1-924B-8FE2-FB430C7F0B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1976" y="2461448"/>
            <a:ext cx="7100047" cy="2340000"/>
          </a:xfrm>
        </p:spPr>
        <p:txBody>
          <a:bodyPr/>
          <a:lstStyle/>
          <a:p>
            <a:r>
              <a:rPr lang="en-GB" b="1" dirty="0"/>
              <a:t>Bases of data science:</a:t>
            </a:r>
          </a:p>
          <a:p>
            <a:endParaRPr lang="en-GB" dirty="0"/>
          </a:p>
          <a:p>
            <a:pPr algn="just"/>
            <a:r>
              <a:rPr lang="en-GB" sz="2200" dirty="0"/>
              <a:t>This lecture will present you with an overview of </a:t>
            </a:r>
            <a:r>
              <a:rPr lang="en-GB" sz="2200" b="1" dirty="0"/>
              <a:t>data sources </a:t>
            </a:r>
            <a:r>
              <a:rPr lang="en-GB" sz="2200" dirty="0"/>
              <a:t>which are relevant for innovation studies. A few of these sources will be explored in depth in the next two lectures. </a:t>
            </a:r>
          </a:p>
          <a:p>
            <a:pPr algn="just"/>
            <a:r>
              <a:rPr lang="en-GB" sz="2200" dirty="0"/>
              <a:t>Secondly the lecture also aims to give a brief introduction of </a:t>
            </a:r>
            <a:r>
              <a:rPr lang="en-GB" sz="2200" b="1" dirty="0"/>
              <a:t>the format the data</a:t>
            </a:r>
            <a:r>
              <a:rPr lang="en-GB" sz="2200" dirty="0"/>
              <a:t> can take. How to treat these will be explored further in the seminars. </a:t>
            </a:r>
          </a:p>
          <a:p>
            <a:pPr algn="just"/>
            <a:r>
              <a:rPr lang="en-GB" sz="2200" dirty="0"/>
              <a:t>Finally, this lecture will give you a broad overview of </a:t>
            </a:r>
            <a:r>
              <a:rPr lang="en-GB" sz="2200" b="1" dirty="0"/>
              <a:t>good practice when using data</a:t>
            </a:r>
            <a:r>
              <a:rPr lang="en-GB" sz="2200" dirty="0"/>
              <a:t> collected from the web. </a:t>
            </a:r>
          </a:p>
        </p:txBody>
      </p:sp>
    </p:spTree>
    <p:extLst>
      <p:ext uri="{BB962C8B-B14F-4D97-AF65-F5344CB8AC3E}">
        <p14:creationId xmlns:p14="http://schemas.microsoft.com/office/powerpoint/2010/main" val="2881374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EF85B9-876D-E840-ABF0-38A3A0AC4F71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marL="514350" indent="-514350">
              <a:buFont typeface="+mj-lt"/>
              <a:buAutoNum type="arabicParenR" startAt="3"/>
            </a:pPr>
            <a:r>
              <a:rPr lang="en-GB" sz="2800" dirty="0"/>
              <a:t>Free text format (with or without metadata)</a:t>
            </a:r>
          </a:p>
          <a:p>
            <a:pPr marL="1204913" indent="-304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Web pages</a:t>
            </a:r>
          </a:p>
          <a:p>
            <a:pPr marL="1204913" indent="-304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Scanned Text</a:t>
            </a:r>
          </a:p>
          <a:p>
            <a:pPr marL="1204913" indent="-304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Other .txt outputs</a:t>
            </a:r>
          </a:p>
          <a:p>
            <a:pPr marL="1204913" indent="-3048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858838" indent="-457200">
              <a:lnSpc>
                <a:spcPct val="100000"/>
              </a:lnSpc>
              <a:buFont typeface="Wingdings" pitchFamily="2" charset="2"/>
              <a:buChar char="à"/>
            </a:pPr>
            <a:r>
              <a:rPr lang="en-GB" sz="2800" b="1" dirty="0">
                <a:sym typeface="Wingdings" pitchFamily="2" charset="2"/>
              </a:rPr>
              <a:t>You have to explore the underlying structure to find the best way to parse the data. </a:t>
            </a:r>
            <a:endParaRPr lang="en-GB" sz="2800" b="1" dirty="0"/>
          </a:p>
          <a:p>
            <a:endParaRPr lang="en-GB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A63F24-9C2D-AF4C-AD7C-58A2E00A54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Data Format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BFD1AC-E603-E146-828D-7E1C8C3F5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472" y="2276475"/>
            <a:ext cx="1242253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225F-AAFE-0F4E-A6C1-82A4ECB0CA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Let’s Practice!</a:t>
            </a:r>
          </a:p>
        </p:txBody>
      </p:sp>
    </p:spTree>
    <p:extLst>
      <p:ext uri="{BB962C8B-B14F-4D97-AF65-F5344CB8AC3E}">
        <p14:creationId xmlns:p14="http://schemas.microsoft.com/office/powerpoint/2010/main" val="2985787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DF6A58-C1F3-BF44-A750-F46C1526816A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GB" sz="2300" dirty="0"/>
              <a:t>Load the Script of this week:</a:t>
            </a:r>
          </a:p>
          <a:p>
            <a:endParaRPr lang="en-GB" sz="2300" dirty="0"/>
          </a:p>
          <a:p>
            <a:pPr algn="ctr"/>
            <a:r>
              <a:rPr lang="en-GB" sz="2300" dirty="0"/>
              <a:t>W3-webdata_exercise.Rmd</a:t>
            </a:r>
          </a:p>
          <a:p>
            <a:pPr algn="ctr"/>
            <a:endParaRPr lang="en-GB" sz="2300" dirty="0"/>
          </a:p>
          <a:p>
            <a:pPr algn="just"/>
            <a:r>
              <a:rPr lang="en-GB" sz="2300" dirty="0"/>
              <a:t>We are going to build a dataset from the previous website to build a incubator start-up dataset using </a:t>
            </a:r>
            <a:r>
              <a:rPr lang="en-GB" sz="2300" dirty="0" err="1"/>
              <a:t>Rvest</a:t>
            </a:r>
            <a:endParaRPr lang="en-GB" sz="2300" dirty="0"/>
          </a:p>
          <a:p>
            <a:endParaRPr lang="en-GB" sz="23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18B949-92C5-D14F-9DE7-BA14B73995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Let’s start!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062BA2-19B4-1641-8A41-275356471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599" y="3997037"/>
            <a:ext cx="1242253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018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C4813-D0D3-1349-9E79-1415D0A1B1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463458"/>
            <a:ext cx="6858000" cy="4261727"/>
          </a:xfrm>
        </p:spPr>
        <p:txBody>
          <a:bodyPr/>
          <a:lstStyle/>
          <a:p>
            <a:r>
              <a:rPr lang="en-GB" dirty="0"/>
              <a:t>Good practice:</a:t>
            </a:r>
            <a:br>
              <a:rPr lang="en-GB" dirty="0"/>
            </a:br>
            <a:r>
              <a:rPr lang="en-GB" dirty="0"/>
              <a:t>Using data for research</a:t>
            </a:r>
          </a:p>
        </p:txBody>
      </p:sp>
    </p:spTree>
    <p:extLst>
      <p:ext uri="{BB962C8B-B14F-4D97-AF65-F5344CB8AC3E}">
        <p14:creationId xmlns:p14="http://schemas.microsoft.com/office/powerpoint/2010/main" val="30130641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C277-BAF1-514A-B676-60124B25DA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How good is the data I get?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2FA4-4E51-654E-910A-C958FE0BD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3000" y="288000"/>
            <a:ext cx="6858000" cy="252000"/>
          </a:xfrm>
        </p:spPr>
        <p:txBody>
          <a:bodyPr/>
          <a:lstStyle/>
          <a:p>
            <a:r>
              <a:rPr lang="en-GB" dirty="0"/>
              <a:t>SPRU - Science Policy Research Unit</a:t>
            </a:r>
          </a:p>
        </p:txBody>
      </p:sp>
    </p:spTree>
    <p:extLst>
      <p:ext uri="{BB962C8B-B14F-4D97-AF65-F5344CB8AC3E}">
        <p14:creationId xmlns:p14="http://schemas.microsoft.com/office/powerpoint/2010/main" val="23253803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2D5FC-7D2D-2742-A5C4-758888D7B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Data - quality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9B8C5-FD2F-0347-9B6C-1445E8B54D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911" y="1720417"/>
            <a:ext cx="7521676" cy="4134118"/>
          </a:xfrm>
        </p:spPr>
        <p:txBody>
          <a:bodyPr/>
          <a:lstStyle/>
          <a:p>
            <a:pPr marL="350838" indent="-350838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/>
              <a:t>Every dataset has a context and history which defines its content</a:t>
            </a:r>
          </a:p>
          <a:p>
            <a:pPr marL="808038" lvl="1" indent="-350838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Different purposes</a:t>
            </a:r>
          </a:p>
          <a:p>
            <a:pPr marL="808038" lvl="1" indent="-350838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Different coverage (time / country)</a:t>
            </a:r>
          </a:p>
          <a:p>
            <a:pPr marL="808038" lvl="1" indent="-350838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The dataset may have evolved depending on user needs</a:t>
            </a:r>
          </a:p>
          <a:p>
            <a:pPr marL="1265238" lvl="2" indent="-350838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Fields are introduced over time (e.g. acknowledgement /funding fields in bibliometric databases)</a:t>
            </a:r>
          </a:p>
          <a:p>
            <a:pPr marL="1265238" lvl="2" indent="-350838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Some categorisation evolves over time and can create data inconsistencies (see NYT)</a:t>
            </a:r>
          </a:p>
        </p:txBody>
      </p:sp>
    </p:spTree>
    <p:extLst>
      <p:ext uri="{BB962C8B-B14F-4D97-AF65-F5344CB8AC3E}">
        <p14:creationId xmlns:p14="http://schemas.microsoft.com/office/powerpoint/2010/main" val="32436696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2D5FC-7D2D-2742-A5C4-758888D7B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Data - quality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9B8C5-FD2F-0347-9B6C-1445E8B54D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911" y="1386130"/>
            <a:ext cx="7521676" cy="2340000"/>
          </a:xfrm>
        </p:spPr>
        <p:txBody>
          <a:bodyPr/>
          <a:lstStyle/>
          <a:p>
            <a:pPr marL="350838" indent="-350838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/>
              <a:t>Example from Web of Science data: </a:t>
            </a:r>
          </a:p>
          <a:p>
            <a:pPr marL="808038" lvl="1" indent="-350838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Bias of representation of languages (</a:t>
            </a:r>
            <a:r>
              <a:rPr lang="en-GB" dirty="0" err="1">
                <a:solidFill>
                  <a:schemeClr val="accent4">
                    <a:lumMod val="50000"/>
                  </a:schemeClr>
                </a:solidFill>
              </a:rPr>
              <a:t>Chavarro</a:t>
            </a:r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, 2016)</a:t>
            </a:r>
          </a:p>
          <a:p>
            <a:pPr marL="808038" lvl="1" indent="-350838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Bias of representation of disciplines (</a:t>
            </a:r>
            <a:r>
              <a:rPr lang="en-GB" dirty="0" err="1">
                <a:solidFill>
                  <a:schemeClr val="accent4">
                    <a:lumMod val="50000"/>
                  </a:schemeClr>
                </a:solidFill>
              </a:rPr>
              <a:t>Ciarli</a:t>
            </a:r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 &amp; Rafols 2017)</a:t>
            </a:r>
          </a:p>
          <a:p>
            <a:pPr marL="808038" lvl="1" indent="-350838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Coverage limitation for funding data (</a:t>
            </a:r>
            <a:r>
              <a:rPr lang="en-GB" dirty="0" err="1">
                <a:solidFill>
                  <a:schemeClr val="accent4">
                    <a:lumMod val="50000"/>
                  </a:schemeClr>
                </a:solidFill>
              </a:rPr>
              <a:t>Grassano</a:t>
            </a:r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 et al. 2017)</a:t>
            </a:r>
          </a:p>
          <a:p>
            <a:pPr marL="808038" lvl="1" indent="-350838" algn="l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38782F4-3DE6-EC47-8F0B-1CA6F301DB64}"/>
              </a:ext>
            </a:extLst>
          </p:cNvPr>
          <p:cNvSpPr txBox="1">
            <a:spLocks/>
          </p:cNvSpPr>
          <p:nvPr/>
        </p:nvSpPr>
        <p:spPr>
          <a:xfrm>
            <a:off x="811162" y="3416493"/>
            <a:ext cx="7521676" cy="249269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126000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2400" kern="120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126000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26000" algn="l"/>
              </a:tabLst>
              <a:defRPr sz="2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126000" rtl="0" eaLnBrk="1" latinLnBrk="0" hangingPunct="1">
              <a:lnSpc>
                <a:spcPct val="105000"/>
              </a:lnSpc>
              <a:spcBef>
                <a:spcPts val="0"/>
              </a:spcBef>
              <a:buFont typeface="System Font Regular"/>
              <a:buNone/>
              <a:tabLst>
                <a:tab pos="126000" algn="l"/>
              </a:tabLst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1260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None/>
              <a:tabLst/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126000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126000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Font typeface="System Font Regular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126000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126000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126000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0838" indent="-350838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/>
              <a:t>Example from the SPRU History project: </a:t>
            </a:r>
          </a:p>
          <a:p>
            <a:pPr marL="808038" lvl="1" indent="-350838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I built a database of SPRU staff to understand the scientific output over time. </a:t>
            </a:r>
          </a:p>
          <a:p>
            <a:pPr marL="1265238" lvl="2" indent="-350838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Selection criteria of research staff</a:t>
            </a:r>
          </a:p>
          <a:p>
            <a:pPr marL="808038" lvl="1" indent="-350838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A colleague who wanted to re-use the data questioned its completeness. </a:t>
            </a:r>
          </a:p>
        </p:txBody>
      </p:sp>
    </p:spTree>
    <p:extLst>
      <p:ext uri="{BB962C8B-B14F-4D97-AF65-F5344CB8AC3E}">
        <p14:creationId xmlns:p14="http://schemas.microsoft.com/office/powerpoint/2010/main" val="12716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2D5FC-7D2D-2742-A5C4-758888D7B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Data - quality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9B8C5-FD2F-0347-9B6C-1445E8B54D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/>
              <a:t>Existing databases</a:t>
            </a:r>
          </a:p>
          <a:p>
            <a:pPr marL="285750" indent="-28575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/>
              <a:t>Data available through API</a:t>
            </a:r>
          </a:p>
          <a:p>
            <a:pPr marL="285750" indent="-28575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/>
              <a:t>Data you retrieve directly from digital sources </a:t>
            </a:r>
            <a:r>
              <a:rPr lang="en-GB" dirty="0">
                <a:solidFill>
                  <a:schemeClr val="bg1"/>
                </a:solidFill>
              </a:rPr>
              <a:t>(e.g. webpages, documents…) </a:t>
            </a:r>
          </a:p>
          <a:p>
            <a:endParaRPr lang="en-GB" dirty="0"/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4D07F57A-F189-4F47-8176-82A7C80ECEDA}"/>
              </a:ext>
            </a:extLst>
          </p:cNvPr>
          <p:cNvSpPr/>
          <p:nvPr/>
        </p:nvSpPr>
        <p:spPr>
          <a:xfrm>
            <a:off x="7669161" y="2148349"/>
            <a:ext cx="452284" cy="2050025"/>
          </a:xfrm>
          <a:prstGeom prst="down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BD6FA0-706D-724C-9C42-6F27A5F2A42D}"/>
              </a:ext>
            </a:extLst>
          </p:cNvPr>
          <p:cNvSpPr txBox="1"/>
          <p:nvPr/>
        </p:nvSpPr>
        <p:spPr>
          <a:xfrm rot="10800000">
            <a:off x="8111613" y="2099189"/>
            <a:ext cx="269265" cy="1946787"/>
          </a:xfrm>
          <a:prstGeom prst="rect">
            <a:avLst/>
          </a:prstGeom>
          <a:noFill/>
        </p:spPr>
        <p:txBody>
          <a:bodyPr vert="vert" wrap="square" lIns="0" tIns="0" rIns="0" bIns="0" rtlCol="0">
            <a:noAutofit/>
          </a:bodyPr>
          <a:lstStyle/>
          <a:p>
            <a:pPr algn="l"/>
            <a:r>
              <a:rPr lang="en-GB" sz="1200" dirty="0">
                <a:solidFill>
                  <a:schemeClr val="tx2"/>
                </a:solidFill>
              </a:rPr>
              <a:t>Increasing cleaning needed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92EFE5-580E-B44F-9B38-917FFCD39675}"/>
              </a:ext>
            </a:extLst>
          </p:cNvPr>
          <p:cNvSpPr txBox="1"/>
          <p:nvPr/>
        </p:nvSpPr>
        <p:spPr>
          <a:xfrm>
            <a:off x="1143000" y="4611328"/>
            <a:ext cx="7135761" cy="7570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b="1" dirty="0">
                <a:solidFill>
                  <a:schemeClr val="accent4">
                    <a:lumMod val="75000"/>
                  </a:schemeClr>
                </a:solidFill>
              </a:rPr>
              <a:t>The more bespoke your data, the more you will need to spend time on data cleaning… </a:t>
            </a:r>
          </a:p>
        </p:txBody>
      </p:sp>
    </p:spTree>
    <p:extLst>
      <p:ext uri="{BB962C8B-B14F-4D97-AF65-F5344CB8AC3E}">
        <p14:creationId xmlns:p14="http://schemas.microsoft.com/office/powerpoint/2010/main" val="65884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C277-BAF1-514A-B676-60124B25D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91186"/>
            <a:ext cx="6858000" cy="4261727"/>
          </a:xfrm>
        </p:spPr>
        <p:txBody>
          <a:bodyPr/>
          <a:lstStyle/>
          <a:p>
            <a:r>
              <a:rPr lang="en-GB" dirty="0"/>
              <a:t>No dataset is objective.</a:t>
            </a:r>
            <a:br>
              <a:rPr lang="en-GB" sz="2800" dirty="0"/>
            </a:br>
            <a:br>
              <a:rPr lang="en-GB" sz="2800" dirty="0"/>
            </a:br>
            <a:br>
              <a:rPr lang="en-GB" dirty="0"/>
            </a:b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2FA4-4E51-654E-910A-C958FE0BD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3000" y="288000"/>
            <a:ext cx="6858000" cy="252000"/>
          </a:xfrm>
        </p:spPr>
        <p:txBody>
          <a:bodyPr/>
          <a:lstStyle/>
          <a:p>
            <a:r>
              <a:rPr lang="en-GB" dirty="0"/>
              <a:t>SPRU - Science Policy Research Unit</a:t>
            </a:r>
          </a:p>
        </p:txBody>
      </p:sp>
    </p:spTree>
    <p:extLst>
      <p:ext uri="{BB962C8B-B14F-4D97-AF65-F5344CB8AC3E}">
        <p14:creationId xmlns:p14="http://schemas.microsoft.com/office/powerpoint/2010/main" val="37932586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C277-BAF1-514A-B676-60124B25DA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No dataset is objective.</a:t>
            </a:r>
            <a:br>
              <a:rPr lang="en-GB" sz="2800" dirty="0"/>
            </a:br>
            <a:br>
              <a:rPr lang="en-GB" sz="2800" dirty="0"/>
            </a:br>
            <a:r>
              <a:rPr lang="en-GB" sz="2800" dirty="0"/>
              <a:t>They have a context and history. </a:t>
            </a:r>
            <a:br>
              <a:rPr lang="en-GB" dirty="0"/>
            </a:b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2FA4-4E51-654E-910A-C958FE0BD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3000" y="288000"/>
            <a:ext cx="6858000" cy="252000"/>
          </a:xfrm>
        </p:spPr>
        <p:txBody>
          <a:bodyPr/>
          <a:lstStyle/>
          <a:p>
            <a:r>
              <a:rPr lang="en-GB" dirty="0"/>
              <a:t>SPRU - Science Policy Research Unit</a:t>
            </a:r>
          </a:p>
        </p:txBody>
      </p:sp>
    </p:spTree>
    <p:extLst>
      <p:ext uri="{BB962C8B-B14F-4D97-AF65-F5344CB8AC3E}">
        <p14:creationId xmlns:p14="http://schemas.microsoft.com/office/powerpoint/2010/main" val="3195372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283842-BE06-8141-97B5-F8D0F07109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Lecture objectives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A1F8E08-D0B1-924B-8FE2-FB430C7F0B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1976" y="3142935"/>
            <a:ext cx="7100047" cy="2340000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GB" sz="2200" dirty="0"/>
              <a:t>We will see:</a:t>
            </a:r>
          </a:p>
          <a:p>
            <a:pPr marL="457200" indent="-457200" algn="l">
              <a:lnSpc>
                <a:spcPct val="150000"/>
              </a:lnSpc>
              <a:buAutoNum type="arabicParenR"/>
            </a:pPr>
            <a:r>
              <a:rPr lang="en-GB" sz="2200" dirty="0"/>
              <a:t>a variety of data sources which can be used to study science and innovation</a:t>
            </a:r>
          </a:p>
          <a:p>
            <a:pPr marL="457200" indent="-457200" algn="l">
              <a:lnSpc>
                <a:spcPct val="150000"/>
              </a:lnSpc>
              <a:buAutoNum type="arabicParenR"/>
            </a:pPr>
            <a:r>
              <a:rPr lang="en-GB" sz="2200" dirty="0"/>
              <a:t>how hard/easy it is to extract data from these data sources </a:t>
            </a:r>
          </a:p>
          <a:p>
            <a:pPr marL="457200" indent="-457200" algn="l">
              <a:lnSpc>
                <a:spcPct val="150000"/>
              </a:lnSpc>
              <a:buAutoNum type="arabicParenR"/>
            </a:pPr>
            <a:r>
              <a:rPr lang="en-GB" sz="2200" dirty="0"/>
              <a:t>considerations for the use of this data (data bias)</a:t>
            </a:r>
          </a:p>
          <a:p>
            <a:pPr marL="457200" indent="-457200" algn="l">
              <a:lnSpc>
                <a:spcPct val="150000"/>
              </a:lnSpc>
              <a:buAutoNum type="arabicParenR"/>
            </a:pPr>
            <a:r>
              <a:rPr lang="en-GB" sz="2200" dirty="0"/>
              <a:t>ethical considerations for data collection and use</a:t>
            </a:r>
          </a:p>
          <a:p>
            <a:pPr marL="457200" indent="-457200" algn="l">
              <a:lnSpc>
                <a:spcPct val="150000"/>
              </a:lnSpc>
              <a:buAutoNum type="arabicParenR"/>
            </a:pPr>
            <a:endParaRPr lang="en-GB" sz="2200" dirty="0"/>
          </a:p>
          <a:p>
            <a:pPr marL="457200" indent="-457200">
              <a:buAutoNum type="arabicParenR"/>
            </a:pPr>
            <a:endParaRPr lang="en-GB" sz="2200" dirty="0"/>
          </a:p>
          <a:p>
            <a:pPr marL="457200" indent="-457200">
              <a:buAutoNum type="arabicParenR"/>
            </a:pP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81378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2D5FC-7D2D-2742-A5C4-758888D7B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Data - quality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9B8C5-FD2F-0347-9B6C-1445E8B54D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911" y="1720418"/>
            <a:ext cx="7521676" cy="2340000"/>
          </a:xfrm>
        </p:spPr>
        <p:txBody>
          <a:bodyPr/>
          <a:lstStyle/>
          <a:p>
            <a:pPr marL="350838" indent="-350838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/>
              <a:t>Every dataset has a context and history which define its content</a:t>
            </a:r>
          </a:p>
          <a:p>
            <a:pPr marL="808038" lvl="1" indent="-350838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Different purposes</a:t>
            </a:r>
          </a:p>
          <a:p>
            <a:pPr marL="808038" lvl="1" indent="-350838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Different coverage (time / country)</a:t>
            </a:r>
          </a:p>
          <a:p>
            <a:pPr marL="808038" lvl="1" indent="-350838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The dataset may have evolved depending on user needs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92EFE5-580E-B44F-9B38-917FFCD39675}"/>
              </a:ext>
            </a:extLst>
          </p:cNvPr>
          <p:cNvSpPr txBox="1"/>
          <p:nvPr/>
        </p:nvSpPr>
        <p:spPr>
          <a:xfrm>
            <a:off x="1143000" y="4780464"/>
            <a:ext cx="7135761" cy="7570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2200" b="1" dirty="0">
                <a:solidFill>
                  <a:schemeClr val="accent4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GB" sz="2200" b="1" dirty="0">
                <a:solidFill>
                  <a:schemeClr val="accent4">
                    <a:lumMod val="75000"/>
                  </a:schemeClr>
                </a:solidFill>
              </a:rPr>
              <a:t>How do I choose the right data for my analysis?</a:t>
            </a:r>
          </a:p>
        </p:txBody>
      </p:sp>
    </p:spTree>
    <p:extLst>
      <p:ext uri="{BB962C8B-B14F-4D97-AF65-F5344CB8AC3E}">
        <p14:creationId xmlns:p14="http://schemas.microsoft.com/office/powerpoint/2010/main" val="4230847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2D5FC-7D2D-2742-A5C4-758888D7B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Get the right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2ED54D-4E45-D549-A7CC-F570CC1495D0}"/>
              </a:ext>
            </a:extLst>
          </p:cNvPr>
          <p:cNvSpPr txBox="1"/>
          <p:nvPr/>
        </p:nvSpPr>
        <p:spPr>
          <a:xfrm>
            <a:off x="4618701" y="1574321"/>
            <a:ext cx="4165299" cy="4140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4">
                    <a:lumMod val="50000"/>
                  </a:schemeClr>
                </a:solidFill>
              </a:rPr>
              <a:t>Start with your research question: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4">
                    <a:lumMod val="50000"/>
                  </a:schemeClr>
                </a:solidFill>
              </a:rPr>
              <a:t>Object of study / phenomena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4">
                    <a:lumMod val="50000"/>
                  </a:schemeClr>
                </a:solidFill>
              </a:rPr>
              <a:t>What aspects / properties are important?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4">
                    <a:lumMod val="50000"/>
                  </a:schemeClr>
                </a:solidFill>
              </a:rPr>
              <a:t>Is there an existing dataset that captures these: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4">
                    <a:lumMod val="50000"/>
                  </a:schemeClr>
                </a:solidFill>
              </a:rPr>
              <a:t>Is it a good representation of the phenomena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4">
                    <a:lumMod val="50000"/>
                  </a:schemeClr>
                </a:solidFill>
              </a:rPr>
              <a:t>Does it cover well the aspects which are important.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4">
                    <a:lumMod val="50000"/>
                  </a:schemeClr>
                </a:solidFill>
              </a:rPr>
              <a:t>How well does the data capture my research design?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4">
                    <a:lumMod val="50000"/>
                  </a:schemeClr>
                </a:solidFill>
              </a:rPr>
              <a:t>Is there other data that I can use?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4">
                    <a:lumMod val="50000"/>
                  </a:schemeClr>
                </a:solidFill>
              </a:rPr>
              <a:t>Is there complementary data?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4">
                    <a:lumMod val="50000"/>
                  </a:schemeClr>
                </a:solidFill>
              </a:rPr>
              <a:t>Should I adapt my research question?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5650C3-F3A1-7B42-A5F6-55808DECA46F}"/>
              </a:ext>
            </a:extLst>
          </p:cNvPr>
          <p:cNvSpPr txBox="1"/>
          <p:nvPr/>
        </p:nvSpPr>
        <p:spPr>
          <a:xfrm>
            <a:off x="1976285" y="1476001"/>
            <a:ext cx="1661650" cy="32446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200" dirty="0">
                <a:solidFill>
                  <a:schemeClr val="tx2"/>
                </a:solidFill>
              </a:rPr>
              <a:t>Research question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73C591-1903-4646-859F-AAFC20D9B3B8}"/>
              </a:ext>
            </a:extLst>
          </p:cNvPr>
          <p:cNvSpPr txBox="1"/>
          <p:nvPr/>
        </p:nvSpPr>
        <p:spPr>
          <a:xfrm>
            <a:off x="1366684" y="2075099"/>
            <a:ext cx="1150376" cy="55011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200" dirty="0">
                <a:solidFill>
                  <a:schemeClr val="tx2"/>
                </a:solidFill>
              </a:rPr>
              <a:t>object of study / phenomena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2C073E-0D4F-8A48-82B3-F1ED17416DCF}"/>
              </a:ext>
            </a:extLst>
          </p:cNvPr>
          <p:cNvSpPr txBox="1"/>
          <p:nvPr/>
        </p:nvSpPr>
        <p:spPr>
          <a:xfrm>
            <a:off x="3114369" y="2126763"/>
            <a:ext cx="968476" cy="44638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200" dirty="0">
                <a:solidFill>
                  <a:schemeClr val="tx2"/>
                </a:solidFill>
              </a:rPr>
              <a:t>Properties /aspects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CA7EB2-61AB-0747-85C3-5682688097E6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1941872" y="1800465"/>
            <a:ext cx="575188" cy="274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28FD9A-88D6-A34B-BFE0-BC71D67E199A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2517060" y="2349954"/>
            <a:ext cx="597309" cy="20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BA15EFD-1271-AE49-B97F-A860654A1454}"/>
              </a:ext>
            </a:extLst>
          </p:cNvPr>
          <p:cNvSpPr txBox="1"/>
          <p:nvPr/>
        </p:nvSpPr>
        <p:spPr>
          <a:xfrm>
            <a:off x="1976285" y="3624351"/>
            <a:ext cx="1661650" cy="32446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200" dirty="0">
                <a:solidFill>
                  <a:schemeClr val="tx2"/>
                </a:solidFill>
              </a:rPr>
              <a:t>Database / dataset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EA0454B-BF48-454E-A2E8-DD4C430E6BCE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>
            <a:off x="2807110" y="1800465"/>
            <a:ext cx="0" cy="1823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734CA17-5E11-C043-88FB-2C8A940D1F42}"/>
              </a:ext>
            </a:extLst>
          </p:cNvPr>
          <p:cNvSpPr txBox="1"/>
          <p:nvPr/>
        </p:nvSpPr>
        <p:spPr>
          <a:xfrm>
            <a:off x="1279420" y="4249369"/>
            <a:ext cx="892281" cy="29921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200" dirty="0">
                <a:solidFill>
                  <a:schemeClr val="tx2"/>
                </a:solidFill>
              </a:rPr>
              <a:t>Variables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1E8137-0A66-104D-97FE-49E819ED8970}"/>
              </a:ext>
            </a:extLst>
          </p:cNvPr>
          <p:cNvSpPr txBox="1"/>
          <p:nvPr/>
        </p:nvSpPr>
        <p:spPr>
          <a:xfrm>
            <a:off x="3153697" y="4174463"/>
            <a:ext cx="1317523" cy="44902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200" dirty="0">
                <a:solidFill>
                  <a:schemeClr val="tx2"/>
                </a:solidFill>
              </a:rPr>
              <a:t>Related variables /characteristics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4BE1C3-03D2-9245-B8B2-138B4B22EF23}"/>
              </a:ext>
            </a:extLst>
          </p:cNvPr>
          <p:cNvSpPr txBox="1"/>
          <p:nvPr/>
        </p:nvSpPr>
        <p:spPr>
          <a:xfrm>
            <a:off x="2289688" y="4932946"/>
            <a:ext cx="1034844" cy="51553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200" dirty="0">
                <a:solidFill>
                  <a:schemeClr val="tx2"/>
                </a:solidFill>
              </a:rPr>
              <a:t>Missing aspects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D078810-0B45-6A45-82EA-2854E81109A8}"/>
              </a:ext>
            </a:extLst>
          </p:cNvPr>
          <p:cNvCxnSpPr>
            <a:endCxn id="29" idx="0"/>
          </p:cNvCxnSpPr>
          <p:nvPr/>
        </p:nvCxnSpPr>
        <p:spPr>
          <a:xfrm flipH="1">
            <a:off x="1725561" y="3948815"/>
            <a:ext cx="543233" cy="300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8574CAF-BDD3-1D48-AA09-2832DD1736E0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3303639" y="3948815"/>
            <a:ext cx="508820" cy="22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CEC7C5F-9B56-8440-87EA-C78D4550BBA8}"/>
              </a:ext>
            </a:extLst>
          </p:cNvPr>
          <p:cNvCxnSpPr>
            <a:stCxn id="17" idx="2"/>
            <a:endCxn id="31" idx="0"/>
          </p:cNvCxnSpPr>
          <p:nvPr/>
        </p:nvCxnSpPr>
        <p:spPr>
          <a:xfrm>
            <a:off x="2807110" y="3948815"/>
            <a:ext cx="0" cy="984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F5BB59B-96D2-BC42-A071-6F01CCF648BB}"/>
              </a:ext>
            </a:extLst>
          </p:cNvPr>
          <p:cNvCxnSpPr>
            <a:cxnSpLocks/>
            <a:stCxn id="30" idx="2"/>
            <a:endCxn id="31" idx="3"/>
          </p:cNvCxnSpPr>
          <p:nvPr/>
        </p:nvCxnSpPr>
        <p:spPr>
          <a:xfrm flipH="1">
            <a:off x="3324532" y="4623490"/>
            <a:ext cx="487927" cy="567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5E2809A-D8CD-9B48-BF49-49E12FE3C960}"/>
              </a:ext>
            </a:extLst>
          </p:cNvPr>
          <p:cNvCxnSpPr>
            <a:stCxn id="29" idx="2"/>
            <a:endCxn id="31" idx="1"/>
          </p:cNvCxnSpPr>
          <p:nvPr/>
        </p:nvCxnSpPr>
        <p:spPr>
          <a:xfrm>
            <a:off x="1725561" y="4548582"/>
            <a:ext cx="564127" cy="642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E7DAC675-A145-9F49-893B-546C626B0D46}"/>
              </a:ext>
            </a:extLst>
          </p:cNvPr>
          <p:cNvCxnSpPr>
            <a:cxnSpLocks/>
            <a:stCxn id="17" idx="1"/>
            <a:endCxn id="10" idx="1"/>
          </p:cNvCxnSpPr>
          <p:nvPr/>
        </p:nvCxnSpPr>
        <p:spPr>
          <a:xfrm rot="10800000">
            <a:off x="1976285" y="1638233"/>
            <a:ext cx="12700" cy="2148350"/>
          </a:xfrm>
          <a:prstGeom prst="curvedConnector3">
            <a:avLst>
              <a:gd name="adj1" fmla="val 11787094"/>
            </a:avLst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E177FA9-19AB-564F-8A16-959A42612E93}"/>
              </a:ext>
            </a:extLst>
          </p:cNvPr>
          <p:cNvSpPr txBox="1"/>
          <p:nvPr/>
        </p:nvSpPr>
        <p:spPr>
          <a:xfrm>
            <a:off x="61857" y="2751781"/>
            <a:ext cx="1283112" cy="48893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2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Adapt research question or data?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C460438-8086-C040-A763-C8EBEBCA6B48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2171701" y="4398976"/>
            <a:ext cx="981996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6D257F4-7E9E-E944-BD1D-9715857E0A23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1941872" y="2625212"/>
            <a:ext cx="865238" cy="371036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9B86D02-72A3-CD47-8FB9-5BC5D98FE34E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2824318" y="2573144"/>
            <a:ext cx="774289" cy="42310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10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7" grpId="0" animBg="1"/>
      <p:bldP spid="29" grpId="0" animBg="1"/>
      <p:bldP spid="30" grpId="0" animBg="1"/>
      <p:bldP spid="31" grpId="0" animBg="1"/>
      <p:bldP spid="5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2D5FC-7D2D-2742-A5C4-758888D7B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Get the right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2ED54D-4E45-D549-A7CC-F570CC1495D0}"/>
              </a:ext>
            </a:extLst>
          </p:cNvPr>
          <p:cNvSpPr txBox="1"/>
          <p:nvPr/>
        </p:nvSpPr>
        <p:spPr>
          <a:xfrm>
            <a:off x="4633451" y="2231922"/>
            <a:ext cx="4165299" cy="248756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GB" sz="2000" dirty="0">
                <a:solidFill>
                  <a:schemeClr val="accent4">
                    <a:lumMod val="50000"/>
                  </a:schemeClr>
                </a:solidFill>
              </a:rPr>
              <a:t>Trade-off:</a:t>
            </a:r>
          </a:p>
          <a:p>
            <a:pPr indent="-34290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4">
                    <a:lumMod val="50000"/>
                  </a:schemeClr>
                </a:solidFill>
              </a:rPr>
              <a:t>Fit of the proxy to the object of study</a:t>
            </a:r>
          </a:p>
          <a:p>
            <a:pPr indent="-34290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4">
                    <a:lumMod val="50000"/>
                  </a:schemeClr>
                </a:solidFill>
              </a:rPr>
              <a:t>Feasibility/time:</a:t>
            </a:r>
          </a:p>
          <a:p>
            <a:pPr marL="457200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Searching for appropriate data</a:t>
            </a:r>
          </a:p>
          <a:p>
            <a:pPr marL="457200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Cleaning, prepare the data for analysis</a:t>
            </a:r>
          </a:p>
          <a:p>
            <a:pPr marL="457200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Conduct the appropriate analysis</a:t>
            </a:r>
          </a:p>
          <a:p>
            <a:pPr marL="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accent4">
                  <a:lumMod val="50000"/>
                </a:schemeClr>
              </a:solidFill>
            </a:endParaRPr>
          </a:p>
          <a:p>
            <a:pPr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accent4">
                  <a:lumMod val="50000"/>
                </a:schemeClr>
              </a:solidFill>
            </a:endParaRPr>
          </a:p>
          <a:p>
            <a:pPr indent="-171450" algn="l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accent4">
                  <a:lumMod val="50000"/>
                </a:schemeClr>
              </a:solidFill>
            </a:endParaRPr>
          </a:p>
          <a:p>
            <a:pPr marL="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5650C3-F3A1-7B42-A5F6-55808DECA46F}"/>
              </a:ext>
            </a:extLst>
          </p:cNvPr>
          <p:cNvSpPr txBox="1"/>
          <p:nvPr/>
        </p:nvSpPr>
        <p:spPr>
          <a:xfrm>
            <a:off x="1976285" y="1476001"/>
            <a:ext cx="1661650" cy="32446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200" dirty="0">
                <a:solidFill>
                  <a:schemeClr val="tx2"/>
                </a:solidFill>
              </a:rPr>
              <a:t>Research question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73C591-1903-4646-859F-AAFC20D9B3B8}"/>
              </a:ext>
            </a:extLst>
          </p:cNvPr>
          <p:cNvSpPr txBox="1"/>
          <p:nvPr/>
        </p:nvSpPr>
        <p:spPr>
          <a:xfrm>
            <a:off x="1366684" y="2075099"/>
            <a:ext cx="1150376" cy="55011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200" dirty="0">
                <a:solidFill>
                  <a:schemeClr val="tx2"/>
                </a:solidFill>
              </a:rPr>
              <a:t>object of study / phenomena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2C073E-0D4F-8A48-82B3-F1ED17416DCF}"/>
              </a:ext>
            </a:extLst>
          </p:cNvPr>
          <p:cNvSpPr txBox="1"/>
          <p:nvPr/>
        </p:nvSpPr>
        <p:spPr>
          <a:xfrm>
            <a:off x="3114369" y="2126763"/>
            <a:ext cx="968476" cy="44638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200" dirty="0">
                <a:solidFill>
                  <a:schemeClr val="tx2"/>
                </a:solidFill>
              </a:rPr>
              <a:t>Properties /aspects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CA7EB2-61AB-0747-85C3-5682688097E6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1941872" y="1800465"/>
            <a:ext cx="575188" cy="274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28FD9A-88D6-A34B-BFE0-BC71D67E199A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2517060" y="2349954"/>
            <a:ext cx="597309" cy="20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BA15EFD-1271-AE49-B97F-A860654A1454}"/>
              </a:ext>
            </a:extLst>
          </p:cNvPr>
          <p:cNvSpPr txBox="1"/>
          <p:nvPr/>
        </p:nvSpPr>
        <p:spPr>
          <a:xfrm>
            <a:off x="1976285" y="3624351"/>
            <a:ext cx="1661650" cy="32446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200" dirty="0">
                <a:solidFill>
                  <a:schemeClr val="tx2"/>
                </a:solidFill>
              </a:rPr>
              <a:t>Database / dataset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EA0454B-BF48-454E-A2E8-DD4C430E6BCE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>
            <a:off x="2807110" y="1800465"/>
            <a:ext cx="0" cy="1823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734CA17-5E11-C043-88FB-2C8A940D1F42}"/>
              </a:ext>
            </a:extLst>
          </p:cNvPr>
          <p:cNvSpPr txBox="1"/>
          <p:nvPr/>
        </p:nvSpPr>
        <p:spPr>
          <a:xfrm>
            <a:off x="1279420" y="4249369"/>
            <a:ext cx="892281" cy="29921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200" dirty="0">
                <a:solidFill>
                  <a:schemeClr val="tx2"/>
                </a:solidFill>
              </a:rPr>
              <a:t>Variables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1E8137-0A66-104D-97FE-49E819ED8970}"/>
              </a:ext>
            </a:extLst>
          </p:cNvPr>
          <p:cNvSpPr txBox="1"/>
          <p:nvPr/>
        </p:nvSpPr>
        <p:spPr>
          <a:xfrm>
            <a:off x="3153697" y="4174463"/>
            <a:ext cx="1317523" cy="44902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200" dirty="0">
                <a:solidFill>
                  <a:schemeClr val="tx2"/>
                </a:solidFill>
              </a:rPr>
              <a:t>Related variables /characteristics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4BE1C3-03D2-9245-B8B2-138B4B22EF23}"/>
              </a:ext>
            </a:extLst>
          </p:cNvPr>
          <p:cNvSpPr txBox="1"/>
          <p:nvPr/>
        </p:nvSpPr>
        <p:spPr>
          <a:xfrm>
            <a:off x="2289688" y="4932946"/>
            <a:ext cx="1034844" cy="51553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200" dirty="0">
                <a:solidFill>
                  <a:schemeClr val="tx2"/>
                </a:solidFill>
              </a:rPr>
              <a:t>Missing aspects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D078810-0B45-6A45-82EA-2854E81109A8}"/>
              </a:ext>
            </a:extLst>
          </p:cNvPr>
          <p:cNvCxnSpPr>
            <a:endCxn id="29" idx="0"/>
          </p:cNvCxnSpPr>
          <p:nvPr/>
        </p:nvCxnSpPr>
        <p:spPr>
          <a:xfrm flipH="1">
            <a:off x="1725561" y="3948815"/>
            <a:ext cx="543233" cy="300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8574CAF-BDD3-1D48-AA09-2832DD1736E0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3303639" y="3948815"/>
            <a:ext cx="508820" cy="22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CEC7C5F-9B56-8440-87EA-C78D4550BBA8}"/>
              </a:ext>
            </a:extLst>
          </p:cNvPr>
          <p:cNvCxnSpPr>
            <a:stCxn id="17" idx="2"/>
            <a:endCxn id="31" idx="0"/>
          </p:cNvCxnSpPr>
          <p:nvPr/>
        </p:nvCxnSpPr>
        <p:spPr>
          <a:xfrm>
            <a:off x="2807110" y="3948815"/>
            <a:ext cx="0" cy="984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F5BB59B-96D2-BC42-A071-6F01CCF648BB}"/>
              </a:ext>
            </a:extLst>
          </p:cNvPr>
          <p:cNvCxnSpPr>
            <a:cxnSpLocks/>
            <a:stCxn id="30" idx="2"/>
            <a:endCxn id="31" idx="3"/>
          </p:cNvCxnSpPr>
          <p:nvPr/>
        </p:nvCxnSpPr>
        <p:spPr>
          <a:xfrm flipH="1">
            <a:off x="3324532" y="4623490"/>
            <a:ext cx="487927" cy="567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5E2809A-D8CD-9B48-BF49-49E12FE3C960}"/>
              </a:ext>
            </a:extLst>
          </p:cNvPr>
          <p:cNvCxnSpPr>
            <a:stCxn id="29" idx="2"/>
            <a:endCxn id="31" idx="1"/>
          </p:cNvCxnSpPr>
          <p:nvPr/>
        </p:nvCxnSpPr>
        <p:spPr>
          <a:xfrm>
            <a:off x="1725561" y="4548582"/>
            <a:ext cx="564127" cy="642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E7DAC675-A145-9F49-893B-546C626B0D46}"/>
              </a:ext>
            </a:extLst>
          </p:cNvPr>
          <p:cNvCxnSpPr>
            <a:cxnSpLocks/>
            <a:stCxn id="17" idx="1"/>
            <a:endCxn id="10" idx="1"/>
          </p:cNvCxnSpPr>
          <p:nvPr/>
        </p:nvCxnSpPr>
        <p:spPr>
          <a:xfrm rot="10800000">
            <a:off x="1976285" y="1638233"/>
            <a:ext cx="12700" cy="2148350"/>
          </a:xfrm>
          <a:prstGeom prst="curvedConnector3">
            <a:avLst>
              <a:gd name="adj1" fmla="val 11787094"/>
            </a:avLst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E177FA9-19AB-564F-8A16-959A42612E93}"/>
              </a:ext>
            </a:extLst>
          </p:cNvPr>
          <p:cNvSpPr txBox="1"/>
          <p:nvPr/>
        </p:nvSpPr>
        <p:spPr>
          <a:xfrm>
            <a:off x="61857" y="2751781"/>
            <a:ext cx="1283112" cy="48893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2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Adapt research question or data?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C460438-8086-C040-A763-C8EBEBCA6B48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2171701" y="4398976"/>
            <a:ext cx="981996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6D257F4-7E9E-E944-BD1D-9715857E0A23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1941872" y="2625212"/>
            <a:ext cx="865238" cy="371036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9B86D02-72A3-CD47-8FB9-5BC5D98FE34E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2824318" y="2573144"/>
            <a:ext cx="774289" cy="42310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55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2D5FC-7D2D-2742-A5C4-758888D7B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Data - quality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9B8C5-FD2F-0347-9B6C-1445E8B54D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911" y="1238650"/>
            <a:ext cx="7521676" cy="2340000"/>
          </a:xfrm>
        </p:spPr>
        <p:txBody>
          <a:bodyPr/>
          <a:lstStyle/>
          <a:p>
            <a:pPr marL="350838" indent="-350838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/>
              <a:t>Usual concerns about getting data for your study: </a:t>
            </a:r>
          </a:p>
          <a:p>
            <a:pPr marL="808038" lvl="1" indent="-350838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Is the database clean enough for moving to the analysis</a:t>
            </a:r>
          </a:p>
          <a:p>
            <a:pPr marL="808038" lvl="1" indent="-350838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Does it include all the variables to do my ‘fancy’ analysis</a:t>
            </a:r>
          </a:p>
          <a:p>
            <a:pPr marL="808038" lvl="1" indent="-350838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Is the database large enough for me to do a large scale/ comparative analysis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38782F4-3DE6-EC47-8F0B-1CA6F301DB64}"/>
              </a:ext>
            </a:extLst>
          </p:cNvPr>
          <p:cNvSpPr txBox="1">
            <a:spLocks/>
          </p:cNvSpPr>
          <p:nvPr/>
        </p:nvSpPr>
        <p:spPr>
          <a:xfrm>
            <a:off x="811162" y="3563974"/>
            <a:ext cx="7521676" cy="234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126000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2400" kern="120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126000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26000" algn="l"/>
              </a:tabLst>
              <a:defRPr sz="2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126000" rtl="0" eaLnBrk="1" latinLnBrk="0" hangingPunct="1">
              <a:lnSpc>
                <a:spcPct val="105000"/>
              </a:lnSpc>
              <a:spcBef>
                <a:spcPts val="0"/>
              </a:spcBef>
              <a:buFont typeface="System Font Regular"/>
              <a:buNone/>
              <a:tabLst>
                <a:tab pos="126000" algn="l"/>
              </a:tabLst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1260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None/>
              <a:tabLst/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126000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126000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Font typeface="System Font Regular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126000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126000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126000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0838" indent="-350838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/>
              <a:t>Concerns you should have when choosing data: </a:t>
            </a:r>
          </a:p>
          <a:p>
            <a:pPr marL="808038" lvl="1" indent="-350838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Is the database complete enough to generate sufficient insights for my analysis? </a:t>
            </a:r>
          </a:p>
          <a:p>
            <a:pPr marL="9525" lvl="1" algn="l">
              <a:spcBef>
                <a:spcPts val="1000"/>
              </a:spcBef>
              <a:tabLst/>
            </a:pPr>
            <a:r>
              <a:rPr lang="en-GB" dirty="0">
                <a:sym typeface="Wingdings" pitchFamily="2" charset="2"/>
              </a:rPr>
              <a:t> M</a:t>
            </a:r>
            <a:r>
              <a:rPr lang="en-GB" dirty="0"/>
              <a:t>eaning of the absence of data: non-existence vs. not captured</a:t>
            </a:r>
          </a:p>
          <a:p>
            <a:pPr marL="808038" lvl="1" indent="-350838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Is the proxy I use good enough to represent what I want to study?</a:t>
            </a:r>
          </a:p>
        </p:txBody>
      </p:sp>
    </p:spTree>
    <p:extLst>
      <p:ext uri="{BB962C8B-B14F-4D97-AF65-F5344CB8AC3E}">
        <p14:creationId xmlns:p14="http://schemas.microsoft.com/office/powerpoint/2010/main" val="199808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C277-BAF1-514A-B676-60124B25D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2999" y="393319"/>
            <a:ext cx="7271951" cy="4261727"/>
          </a:xfrm>
        </p:spPr>
        <p:txBody>
          <a:bodyPr/>
          <a:lstStyle/>
          <a:p>
            <a:r>
              <a:rPr lang="en-GB" dirty="0"/>
              <a:t>No dataset is bad per se, </a:t>
            </a:r>
            <a:br>
              <a:rPr lang="en-GB" sz="1400" dirty="0"/>
            </a:br>
            <a:br>
              <a:rPr lang="en-GB" sz="1400" dirty="0"/>
            </a:b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2FA4-4E51-654E-910A-C958FE0BD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3000" y="288000"/>
            <a:ext cx="6858000" cy="252000"/>
          </a:xfrm>
        </p:spPr>
        <p:txBody>
          <a:bodyPr/>
          <a:lstStyle/>
          <a:p>
            <a:r>
              <a:rPr lang="en-GB" dirty="0"/>
              <a:t>SPRU - Science Policy Research Unit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231CC8-16E2-CD4F-A06B-D9E557C4E4DC}"/>
              </a:ext>
            </a:extLst>
          </p:cNvPr>
          <p:cNvSpPr txBox="1">
            <a:spLocks/>
          </p:cNvSpPr>
          <p:nvPr/>
        </p:nvSpPr>
        <p:spPr>
          <a:xfrm>
            <a:off x="1134759" y="1039980"/>
            <a:ext cx="7271951" cy="426172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GB" sz="1400" dirty="0"/>
            </a:br>
            <a:br>
              <a:rPr lang="en-GB" sz="1400" dirty="0"/>
            </a:br>
            <a:br>
              <a:rPr lang="en-GB" dirty="0"/>
            </a:br>
            <a:r>
              <a:rPr lang="en-GB" sz="2400" dirty="0"/>
              <a:t> 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F7E524-699E-634E-8F51-1EDD06EF97BF}"/>
              </a:ext>
            </a:extLst>
          </p:cNvPr>
          <p:cNvSpPr txBox="1">
            <a:spLocks/>
          </p:cNvSpPr>
          <p:nvPr/>
        </p:nvSpPr>
        <p:spPr>
          <a:xfrm>
            <a:off x="1134759" y="1472474"/>
            <a:ext cx="7271951" cy="426172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GB" dirty="0"/>
            </a:br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FB6191F-DF32-E445-92CB-E7D8F81BCD82}"/>
              </a:ext>
            </a:extLst>
          </p:cNvPr>
          <p:cNvSpPr txBox="1">
            <a:spLocks/>
          </p:cNvSpPr>
          <p:nvPr/>
        </p:nvSpPr>
        <p:spPr>
          <a:xfrm>
            <a:off x="1126519" y="1070872"/>
            <a:ext cx="7271951" cy="426172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GB" sz="1400" dirty="0"/>
            </a:br>
            <a:br>
              <a:rPr lang="en-GB" sz="1400" dirty="0"/>
            </a:br>
            <a:r>
              <a:rPr lang="en-GB" dirty="0"/>
              <a:t>they vary in quality and coverage.</a:t>
            </a:r>
            <a:br>
              <a:rPr lang="en-GB" dirty="0"/>
            </a:br>
            <a:r>
              <a:rPr lang="en-GB" sz="2400" dirty="0"/>
              <a:t> 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C9072C-DB27-9F4F-91D6-E3B6715FBE45}"/>
              </a:ext>
            </a:extLst>
          </p:cNvPr>
          <p:cNvSpPr txBox="1">
            <a:spLocks/>
          </p:cNvSpPr>
          <p:nvPr/>
        </p:nvSpPr>
        <p:spPr>
          <a:xfrm>
            <a:off x="1126519" y="1280941"/>
            <a:ext cx="7271951" cy="426172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GB" sz="1400" dirty="0"/>
            </a:br>
            <a:br>
              <a:rPr lang="en-GB" sz="1400" dirty="0"/>
            </a:br>
            <a:br>
              <a:rPr lang="en-GB" dirty="0"/>
            </a:br>
            <a:r>
              <a:rPr lang="en-GB" sz="2400" dirty="0"/>
              <a:t> </a:t>
            </a:r>
            <a:br>
              <a:rPr lang="en-GB" dirty="0"/>
            </a:br>
            <a:r>
              <a:rPr lang="en-GB" dirty="0"/>
              <a:t>Do they fit your research question?</a:t>
            </a:r>
          </a:p>
        </p:txBody>
      </p:sp>
    </p:spTree>
    <p:extLst>
      <p:ext uri="{BB962C8B-B14F-4D97-AF65-F5344CB8AC3E}">
        <p14:creationId xmlns:p14="http://schemas.microsoft.com/office/powerpoint/2010/main" val="156499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C4813-D0D3-1349-9E79-1415D0A1B1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463458"/>
            <a:ext cx="6858000" cy="4261727"/>
          </a:xfrm>
        </p:spPr>
        <p:txBody>
          <a:bodyPr/>
          <a:lstStyle/>
          <a:p>
            <a:r>
              <a:rPr lang="en-GB" dirty="0"/>
              <a:t>What’s next?</a:t>
            </a:r>
          </a:p>
        </p:txBody>
      </p:sp>
    </p:spTree>
    <p:extLst>
      <p:ext uri="{BB962C8B-B14F-4D97-AF65-F5344CB8AC3E}">
        <p14:creationId xmlns:p14="http://schemas.microsoft.com/office/powerpoint/2010/main" val="40581786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2D5FC-7D2D-2742-A5C4-758888D7B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Next lectures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9B8C5-FD2F-0347-9B6C-1445E8B54D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911" y="1238650"/>
            <a:ext cx="7521676" cy="5201216"/>
          </a:xfrm>
        </p:spPr>
        <p:txBody>
          <a:bodyPr/>
          <a:lstStyle/>
          <a:p>
            <a:pPr algn="l">
              <a:spcBef>
                <a:spcPts val="1000"/>
              </a:spcBef>
            </a:pPr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The next weeks, we will deal with specific data sources:</a:t>
            </a:r>
          </a:p>
          <a:p>
            <a:pPr algn="l">
              <a:spcBef>
                <a:spcPts val="1000"/>
              </a:spcBef>
            </a:pPr>
            <a:endParaRPr lang="en-GB" sz="1000" dirty="0">
              <a:solidFill>
                <a:schemeClr val="accent4">
                  <a:lumMod val="50000"/>
                </a:schemeClr>
              </a:solidFill>
            </a:endParaRPr>
          </a:p>
          <a:p>
            <a:pPr marL="350838" indent="-350838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/>
              <a:t>Next week : Publication and patent data (by myself)</a:t>
            </a:r>
          </a:p>
          <a:p>
            <a:pPr marL="808038" lvl="1" indent="-350838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/>
              <a:t>With a seminar practicing getting bibliometric data</a:t>
            </a:r>
          </a:p>
          <a:p>
            <a:pPr marL="808038" lvl="1" indent="-350838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/>
              <a:t>Reading csv files, and use this type of data</a:t>
            </a:r>
          </a:p>
          <a:p>
            <a:pPr marL="350838" indent="-350838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/>
              <a:t>Following week : Funding data (by </a:t>
            </a:r>
            <a:r>
              <a:rPr lang="en-GB" dirty="0" err="1"/>
              <a:t>ResearchFish</a:t>
            </a:r>
            <a:r>
              <a:rPr lang="en-GB" dirty="0"/>
              <a:t>)</a:t>
            </a:r>
          </a:p>
          <a:p>
            <a:pPr marL="808038" lvl="1" indent="-350838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/>
              <a:t>With a seminar practicing on getting data from API</a:t>
            </a:r>
          </a:p>
          <a:p>
            <a:pPr marL="808038" lvl="1" indent="-350838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/>
              <a:t>Further practicing cleaning datasets. </a:t>
            </a:r>
          </a:p>
        </p:txBody>
      </p:sp>
    </p:spTree>
    <p:extLst>
      <p:ext uri="{BB962C8B-B14F-4D97-AF65-F5344CB8AC3E}">
        <p14:creationId xmlns:p14="http://schemas.microsoft.com/office/powerpoint/2010/main" val="1116270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73E1D-ABB3-F547-B153-336EFED485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003206"/>
            <a:ext cx="6858000" cy="2387600"/>
          </a:xfrm>
        </p:spPr>
        <p:txBody>
          <a:bodyPr/>
          <a:lstStyle/>
          <a:p>
            <a:r>
              <a:rPr lang="en-GB" dirty="0"/>
              <a:t>Thank you.</a:t>
            </a:r>
            <a:br>
              <a:rPr lang="en-GB" dirty="0"/>
            </a:br>
            <a:br>
              <a:rPr lang="en-GB" dirty="0"/>
            </a:br>
            <a:r>
              <a:rPr lang="en-GB" sz="3600" dirty="0"/>
              <a:t>Contact: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541E2A-A3C3-3245-9BED-C0070EE53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21001"/>
            <a:ext cx="6858000" cy="1549045"/>
          </a:xfrm>
        </p:spPr>
        <p:txBody>
          <a:bodyPr/>
          <a:lstStyle/>
          <a:p>
            <a:r>
              <a:rPr lang="en-GB" dirty="0">
                <a:latin typeface="+mj-lt"/>
              </a:rPr>
              <a:t>Dr </a:t>
            </a:r>
            <a:r>
              <a:rPr lang="en-GB" dirty="0" err="1">
                <a:latin typeface="+mj-lt"/>
              </a:rPr>
              <a:t>Frédérique</a:t>
            </a:r>
            <a:r>
              <a:rPr lang="en-GB" dirty="0">
                <a:latin typeface="+mj-lt"/>
              </a:rPr>
              <a:t> Bone</a:t>
            </a:r>
          </a:p>
          <a:p>
            <a:r>
              <a:rPr lang="en-GB" dirty="0">
                <a:latin typeface="+mj-lt"/>
              </a:rPr>
              <a:t>(f.bone@sussex.ac.uk)</a:t>
            </a:r>
          </a:p>
          <a:p>
            <a:endParaRPr lang="en-GB" sz="1100" dirty="0">
              <a:latin typeface="+mj-lt"/>
            </a:endParaRPr>
          </a:p>
          <a:p>
            <a:r>
              <a:rPr lang="en-GB" dirty="0">
                <a:latin typeface="+mj-lt"/>
              </a:rPr>
              <a:t>Research Fellow at SPRU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101264-D3ED-A747-9178-EC6A208C2F83}"/>
              </a:ext>
            </a:extLst>
          </p:cNvPr>
          <p:cNvSpPr txBox="1"/>
          <p:nvPr/>
        </p:nvSpPr>
        <p:spPr>
          <a:xfrm>
            <a:off x="4747098" y="626461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8998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2D5FC-7D2D-2742-A5C4-758888D7B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Data - considerations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9B8C5-FD2F-0347-9B6C-1445E8B54D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503" y="3019540"/>
            <a:ext cx="6858000" cy="1792696"/>
          </a:xfrm>
        </p:spPr>
        <p:txBody>
          <a:bodyPr/>
          <a:lstStyle/>
          <a:p>
            <a:pPr marL="285750" indent="-28575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000" dirty="0">
                <a:hlinkClick r:id="rId3"/>
              </a:rPr>
              <a:t>https://www.europarl.europa.eu/RegData/etudes/BRIE/2018/604942/IPOL_BRI(2018)604942_EN.pdf</a:t>
            </a:r>
            <a:endParaRPr lang="en-GB" sz="2000" dirty="0"/>
          </a:p>
          <a:p>
            <a:pPr marL="285750" indent="-28575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000" dirty="0">
                <a:hlinkClick r:id="rId4"/>
              </a:rPr>
              <a:t>https://www.communia-association.org/2017/12/01/uk-government-report-right-read-right-mine/</a:t>
            </a:r>
            <a:endParaRPr lang="en-GB" sz="2000" dirty="0"/>
          </a:p>
          <a:p>
            <a:pPr marL="285750" indent="-28575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000" dirty="0">
                <a:hlinkClick r:id="rId5"/>
              </a:rPr>
              <a:t>https://www.jisc.ac.uk/guides/text-and-data-mining-copyright-exception</a:t>
            </a:r>
            <a:endParaRPr lang="en-GB" sz="2000" dirty="0"/>
          </a:p>
          <a:p>
            <a:pPr marL="285750" indent="-28575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000" dirty="0">
                <a:hlinkClick r:id="rId6"/>
              </a:rPr>
              <a:t>https://assets.publishing.service.gov.uk/government/uploads/system/uploads/attachment_data/file/375954/Research.pdf</a:t>
            </a:r>
            <a:endParaRPr lang="en-GB" sz="2000" dirty="0"/>
          </a:p>
          <a:p>
            <a:pPr marL="285750" indent="-28575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000" dirty="0">
                <a:hlinkClick r:id="rId7"/>
              </a:rPr>
              <a:t>https://www.ouvrirlascience.fr/recommandations-sur-lanalyse-automatique-de-documents-acquisition-gestion-exploration/</a:t>
            </a:r>
            <a:endParaRPr lang="en-GB" sz="2000" dirty="0"/>
          </a:p>
          <a:p>
            <a:pPr marL="285750" indent="-28575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58173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68747B-346E-41A0-AB75-05635B2AEB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GB" sz="5400" dirty="0"/>
              <a:t>Range of data on innovation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D945AF3-072F-554F-AFAA-452C918105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3104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2D5FC-7D2D-2742-A5C4-758888D7B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Finding data – existing databases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9B8C5-FD2F-0347-9B6C-1445E8B54D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Existing databases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Data available in through API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Data you retrieve directly from digital sources (webpages) </a:t>
            </a:r>
          </a:p>
          <a:p>
            <a:endParaRPr lang="en-GB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0297276-E72B-C049-AE48-0F156AA9448F}"/>
              </a:ext>
            </a:extLst>
          </p:cNvPr>
          <p:cNvSpPr txBox="1">
            <a:spLocks/>
          </p:cNvSpPr>
          <p:nvPr/>
        </p:nvSpPr>
        <p:spPr>
          <a:xfrm>
            <a:off x="1143000" y="4053185"/>
            <a:ext cx="6858000" cy="234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126000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2400" kern="120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126000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26000" algn="l"/>
              </a:tabLst>
              <a:defRPr sz="2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126000" rtl="0" eaLnBrk="1" latinLnBrk="0" hangingPunct="1">
              <a:lnSpc>
                <a:spcPct val="105000"/>
              </a:lnSpc>
              <a:spcBef>
                <a:spcPts val="0"/>
              </a:spcBef>
              <a:buFont typeface="System Font Regular"/>
              <a:buNone/>
              <a:tabLst>
                <a:tab pos="126000" algn="l"/>
              </a:tabLst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1260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None/>
              <a:tabLst/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126000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126000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Font typeface="System Font Regular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126000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126000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126000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A30995-A762-DA49-9DAA-951A63B8C88A}"/>
              </a:ext>
            </a:extLst>
          </p:cNvPr>
          <p:cNvSpPr txBox="1"/>
          <p:nvPr/>
        </p:nvSpPr>
        <p:spPr>
          <a:xfrm>
            <a:off x="1008403" y="2276310"/>
            <a:ext cx="4854011" cy="13416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2000" dirty="0">
                <a:solidFill>
                  <a:schemeClr val="accent4">
                    <a:lumMod val="50000"/>
                  </a:schemeClr>
                </a:solidFill>
              </a:rPr>
              <a:t>The usual suspects:</a:t>
            </a:r>
          </a:p>
        </p:txBody>
      </p:sp>
    </p:spTree>
    <p:extLst>
      <p:ext uri="{BB962C8B-B14F-4D97-AF65-F5344CB8AC3E}">
        <p14:creationId xmlns:p14="http://schemas.microsoft.com/office/powerpoint/2010/main" val="111327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07407E-6 L -0.07101 -0.105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59" y="-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4D7D100C-DD27-8E47-8E7F-ADE8E42F5CE7}"/>
              </a:ext>
            </a:extLst>
          </p:cNvPr>
          <p:cNvSpPr txBox="1">
            <a:spLocks/>
          </p:cNvSpPr>
          <p:nvPr/>
        </p:nvSpPr>
        <p:spPr>
          <a:xfrm>
            <a:off x="492096" y="1601702"/>
            <a:ext cx="6858000" cy="234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126000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2400" kern="120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126000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26000" algn="l"/>
              </a:tabLst>
              <a:defRPr sz="2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126000" rtl="0" eaLnBrk="1" latinLnBrk="0" hangingPunct="1">
              <a:lnSpc>
                <a:spcPct val="105000"/>
              </a:lnSpc>
              <a:spcBef>
                <a:spcPts val="0"/>
              </a:spcBef>
              <a:buFont typeface="System Font Regular"/>
              <a:buNone/>
              <a:tabLst>
                <a:tab pos="126000" algn="l"/>
              </a:tabLst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1260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None/>
              <a:tabLst/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126000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126000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Font typeface="System Font Regular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126000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126000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126000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/>
              <a:t>Existing databases</a:t>
            </a:r>
          </a:p>
          <a:p>
            <a:pPr marL="285750" indent="-28575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Data available in through API</a:t>
            </a:r>
          </a:p>
          <a:p>
            <a:pPr marL="285750" indent="-28575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Data you retrieve directly from digital sources (e.g. webpages, documents…) </a:t>
            </a:r>
          </a:p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72D5FC-7D2D-2742-A5C4-758888D7B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Finding data – existing databases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0297276-E72B-C049-AE48-0F156AA9448F}"/>
              </a:ext>
            </a:extLst>
          </p:cNvPr>
          <p:cNvSpPr txBox="1">
            <a:spLocks/>
          </p:cNvSpPr>
          <p:nvPr/>
        </p:nvSpPr>
        <p:spPr>
          <a:xfrm>
            <a:off x="1143000" y="4053185"/>
            <a:ext cx="6858000" cy="234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126000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2400" kern="120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126000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26000" algn="l"/>
              </a:tabLst>
              <a:defRPr sz="2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126000" rtl="0" eaLnBrk="1" latinLnBrk="0" hangingPunct="1">
              <a:lnSpc>
                <a:spcPct val="105000"/>
              </a:lnSpc>
              <a:spcBef>
                <a:spcPts val="0"/>
              </a:spcBef>
              <a:buFont typeface="System Font Regular"/>
              <a:buNone/>
              <a:tabLst>
                <a:tab pos="126000" algn="l"/>
              </a:tabLst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1260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None/>
              <a:tabLst/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126000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126000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Font typeface="System Font Regular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126000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126000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126000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26000" algn="l"/>
              </a:tabLst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A30995-A762-DA49-9DAA-951A63B8C88A}"/>
              </a:ext>
            </a:extLst>
          </p:cNvPr>
          <p:cNvSpPr txBox="1"/>
          <p:nvPr/>
        </p:nvSpPr>
        <p:spPr>
          <a:xfrm>
            <a:off x="1008403" y="2276310"/>
            <a:ext cx="4854011" cy="13416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2000" dirty="0">
                <a:solidFill>
                  <a:schemeClr val="accent4">
                    <a:lumMod val="50000"/>
                  </a:schemeClr>
                </a:solidFill>
              </a:rPr>
              <a:t>The usual suspects: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0DD775-55E1-FB49-A9F4-D7C3D8321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73" y="2697232"/>
            <a:ext cx="2004200" cy="9158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7AC41A-F793-6946-902B-801F442D04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834" y="2992619"/>
            <a:ext cx="1454316" cy="7271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2A0D4A-E8FF-4A41-BA67-EF063DEAED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519" y="3830401"/>
            <a:ext cx="2026235" cy="10096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C54AD7-759B-494A-A5BB-1CF86AE262CB}"/>
              </a:ext>
            </a:extLst>
          </p:cNvPr>
          <p:cNvSpPr txBox="1"/>
          <p:nvPr/>
        </p:nvSpPr>
        <p:spPr>
          <a:xfrm>
            <a:off x="360000" y="5499987"/>
            <a:ext cx="8657314" cy="8209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2200" b="1" dirty="0">
                <a:solidFill>
                  <a:schemeClr val="accent4">
                    <a:lumMod val="50000"/>
                  </a:schemeClr>
                </a:solidFill>
              </a:rPr>
              <a:t>You may need to pay for access, or an institutional subscription. </a:t>
            </a:r>
          </a:p>
        </p:txBody>
      </p:sp>
      <p:pic>
        <p:nvPicPr>
          <p:cNvPr id="17" name="Picture 16">
            <a:hlinkClick r:id="rId6"/>
            <a:extLst>
              <a:ext uri="{FF2B5EF4-FFF2-40B4-BE49-F238E27FC236}">
                <a16:creationId xmlns:a16="http://schemas.microsoft.com/office/drawing/2014/main" id="{F5F08BF0-12EF-D745-9E7B-3D7B9D4D55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444" y="1947272"/>
            <a:ext cx="2173556" cy="1111366"/>
          </a:xfrm>
          <a:prstGeom prst="rect">
            <a:avLst/>
          </a:prstGeom>
        </p:spPr>
      </p:pic>
      <p:pic>
        <p:nvPicPr>
          <p:cNvPr id="18" name="Picture 17">
            <a:hlinkClick r:id="rId8"/>
            <a:extLst>
              <a:ext uri="{FF2B5EF4-FFF2-40B4-BE49-F238E27FC236}">
                <a16:creationId xmlns:a16="http://schemas.microsoft.com/office/drawing/2014/main" id="{24053527-512F-BD4A-BE98-96805305516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0" t="22340" r="20904" b="19296"/>
          <a:stretch/>
        </p:blipFill>
        <p:spPr>
          <a:xfrm>
            <a:off x="6032823" y="3058638"/>
            <a:ext cx="1691148" cy="59512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E77AAE7-B1E5-D047-946C-B9E8C5870825}"/>
              </a:ext>
            </a:extLst>
          </p:cNvPr>
          <p:cNvGrpSpPr/>
          <p:nvPr/>
        </p:nvGrpSpPr>
        <p:grpSpPr>
          <a:xfrm>
            <a:off x="5707728" y="3807616"/>
            <a:ext cx="3026263" cy="429694"/>
            <a:chOff x="2282516" y="4037670"/>
            <a:chExt cx="4132920" cy="58682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97CC579-4328-A04E-8951-6A4626B6E55F}"/>
                </a:ext>
              </a:extLst>
            </p:cNvPr>
            <p:cNvSpPr/>
            <p:nvPr/>
          </p:nvSpPr>
          <p:spPr>
            <a:xfrm>
              <a:off x="2282516" y="4037670"/>
              <a:ext cx="4132920" cy="58682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1" name="Graphic 20">
              <a:hlinkClick r:id="rId10"/>
              <a:extLst>
                <a:ext uri="{FF2B5EF4-FFF2-40B4-BE49-F238E27FC236}">
                  <a16:creationId xmlns:a16="http://schemas.microsoft.com/office/drawing/2014/main" id="{ED1B3C36-57D5-EF47-8BEB-86060ECE2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691626" y="4083433"/>
              <a:ext cx="3314700" cy="495300"/>
            </a:xfrm>
            <a:prstGeom prst="rect">
              <a:avLst/>
            </a:prstGeom>
          </p:spPr>
        </p:pic>
      </p:grpSp>
      <p:pic>
        <p:nvPicPr>
          <p:cNvPr id="23" name="Graphic 22">
            <a:extLst>
              <a:ext uri="{FF2B5EF4-FFF2-40B4-BE49-F238E27FC236}">
                <a16:creationId xmlns:a16="http://schemas.microsoft.com/office/drawing/2014/main" id="{9600CCC7-7BC7-CA4D-BF8D-62D79DDF7C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98519" y="4807536"/>
            <a:ext cx="2355043" cy="45939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487CA1C-1D16-E841-A5A3-F2A085FF24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312" y="4613010"/>
            <a:ext cx="1749118" cy="6474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97A2FB7-31FD-8744-80B0-2C32B9AA233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187" y="4476823"/>
            <a:ext cx="1954981" cy="84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6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C61D7B-9764-FD43-B57A-5F1571AAD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73" y="297880"/>
            <a:ext cx="7913256" cy="64888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A265A2-889F-8D4D-9FCA-2F5BFB4904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6" r="61705" b="77543"/>
          <a:stretch/>
        </p:blipFill>
        <p:spPr>
          <a:xfrm>
            <a:off x="924232" y="2534711"/>
            <a:ext cx="216307" cy="23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914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C61D7B-9764-FD43-B57A-5F1571AAD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73" y="297880"/>
            <a:ext cx="7913256" cy="648887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6F48584-7467-1544-9682-C6964AC4996A}"/>
              </a:ext>
            </a:extLst>
          </p:cNvPr>
          <p:cNvCxnSpPr>
            <a:cxnSpLocks/>
          </p:cNvCxnSpPr>
          <p:nvPr/>
        </p:nvCxnSpPr>
        <p:spPr>
          <a:xfrm flipH="1" flipV="1">
            <a:off x="1115960" y="2783786"/>
            <a:ext cx="157319" cy="38471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E010977-4CCF-994B-AA93-A8E48E2DCF86}"/>
              </a:ext>
            </a:extLst>
          </p:cNvPr>
          <p:cNvSpPr txBox="1"/>
          <p:nvPr/>
        </p:nvSpPr>
        <p:spPr>
          <a:xfrm>
            <a:off x="894736" y="3230865"/>
            <a:ext cx="2576051" cy="52983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600" dirty="0">
                <a:solidFill>
                  <a:schemeClr val="bg1"/>
                </a:solidFill>
              </a:rPr>
              <a:t>There may be another light over there…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FA6846-CD7D-6447-AC3C-13C5DC906A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6" r="61705" b="77543"/>
          <a:stretch/>
        </p:blipFill>
        <p:spPr>
          <a:xfrm>
            <a:off x="924232" y="2534711"/>
            <a:ext cx="216307" cy="23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01804"/>
      </p:ext>
    </p:extLst>
  </p:cSld>
  <p:clrMapOvr>
    <a:masterClrMapping/>
  </p:clrMapOvr>
</p:sld>
</file>

<file path=ppt/theme/theme1.xml><?xml version="1.0" encoding="utf-8"?>
<a:theme xmlns:a="http://schemas.openxmlformats.org/drawingml/2006/main" name="UoS Blue Theme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D428A"/>
      </a:hlink>
      <a:folHlink>
        <a:srgbClr val="1D428A"/>
      </a:folHlink>
    </a:clrScheme>
    <a:fontScheme name="BBR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 algn="l">
          <a:defRPr sz="1200" dirty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oS BS PowerPoint template - Standard" id="{0390BC9D-4276-924A-BB51-64A1FBC508AE}" vid="{8CC56EC7-32F9-3A4E-B0F9-2779C7151FF9}"/>
    </a:ext>
  </a:extLst>
</a:theme>
</file>

<file path=ppt/theme/theme2.xml><?xml version="1.0" encoding="utf-8"?>
<a:theme xmlns:a="http://schemas.openxmlformats.org/drawingml/2006/main" name="UoS Green Theme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D428A"/>
      </a:hlink>
      <a:folHlink>
        <a:srgbClr val="1D428A"/>
      </a:folHlink>
    </a:clrScheme>
    <a:fontScheme name="BBR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 algn="l">
          <a:defRPr sz="1200" dirty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oS BS PowerPoint template - Standard" id="{0390BC9D-4276-924A-BB51-64A1FBC508AE}" vid="{FEF42239-4106-2048-8AB2-0EEB56CF0E33}"/>
    </a:ext>
  </a:extLst>
</a:theme>
</file>

<file path=ppt/theme/theme3.xml><?xml version="1.0" encoding="utf-8"?>
<a:theme xmlns:a="http://schemas.openxmlformats.org/drawingml/2006/main" name="UoS Red Theme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D428A"/>
      </a:hlink>
      <a:folHlink>
        <a:srgbClr val="1D428A"/>
      </a:folHlink>
    </a:clrScheme>
    <a:fontScheme name="BBR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 algn="l">
          <a:defRPr sz="1200" dirty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oS BS PowerPoint template - Standard" id="{0390BC9D-4276-924A-BB51-64A1FBC508AE}" vid="{522D6A26-B906-FA47-ADF1-BCAEEBA4B0B0}"/>
    </a:ext>
  </a:extLst>
</a:theme>
</file>

<file path=ppt/theme/theme4.xml><?xml version="1.0" encoding="utf-8"?>
<a:theme xmlns:a="http://schemas.openxmlformats.org/drawingml/2006/main" name="UoS Light Blue Theme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D428A"/>
      </a:hlink>
      <a:folHlink>
        <a:srgbClr val="1D428A"/>
      </a:folHlink>
    </a:clrScheme>
    <a:fontScheme name="BBR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 algn="l">
          <a:defRPr sz="1200" dirty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oS BS PowerPoint template - Standard" id="{0390BC9D-4276-924A-BB51-64A1FBC508AE}" vid="{1CE91941-919D-9544-9630-EBD06A1476C3}"/>
    </a:ext>
  </a:extLst>
</a:theme>
</file>

<file path=ppt/theme/theme5.xml><?xml version="1.0" encoding="utf-8"?>
<a:theme xmlns:a="http://schemas.openxmlformats.org/drawingml/2006/main" name="UoS Purple Theme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D428A"/>
      </a:hlink>
      <a:folHlink>
        <a:srgbClr val="1D428A"/>
      </a:folHlink>
    </a:clrScheme>
    <a:fontScheme name="BBR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 algn="l">
          <a:defRPr sz="1200" dirty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oS BS PowerPoint template - Standard" id="{0390BC9D-4276-924A-BB51-64A1FBC508AE}" vid="{2B2D4141-6476-1140-916A-58234BA8E797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UoS Blue Theme</Template>
  <TotalTime>19336</TotalTime>
  <Words>2608</Words>
  <Application>Microsoft Macintosh PowerPoint</Application>
  <PresentationFormat>On-screen Show (4:3)</PresentationFormat>
  <Paragraphs>377</Paragraphs>
  <Slides>48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Arial</vt:lpstr>
      <vt:lpstr>Calibri</vt:lpstr>
      <vt:lpstr>Georgia</vt:lpstr>
      <vt:lpstr>System Font Regular</vt:lpstr>
      <vt:lpstr>Wingdings</vt:lpstr>
      <vt:lpstr>UoS Blue Theme</vt:lpstr>
      <vt:lpstr>UoS Green Theme</vt:lpstr>
      <vt:lpstr>UoS Red Theme</vt:lpstr>
      <vt:lpstr>UoS Light Blue Theme</vt:lpstr>
      <vt:lpstr>UoS Purple Theme</vt:lpstr>
      <vt:lpstr>Data collection and transformation</vt:lpstr>
      <vt:lpstr>Let’s Finish last week’s exercise.</vt:lpstr>
      <vt:lpstr>Lecture objectives</vt:lpstr>
      <vt:lpstr>Lecture objectives</vt:lpstr>
      <vt:lpstr>Range of data on innovation</vt:lpstr>
      <vt:lpstr>Finding data – existing databases</vt:lpstr>
      <vt:lpstr>Finding data – existing databases</vt:lpstr>
      <vt:lpstr>PowerPoint Presentation</vt:lpstr>
      <vt:lpstr>PowerPoint Presentation</vt:lpstr>
      <vt:lpstr>Finding data – existing databases</vt:lpstr>
      <vt:lpstr>Finding data – existing databases</vt:lpstr>
      <vt:lpstr>PowerPoint Presentation</vt:lpstr>
      <vt:lpstr>Finding data – through APIs</vt:lpstr>
      <vt:lpstr>Finding data – through APIs</vt:lpstr>
      <vt:lpstr>Finding data – through APIs</vt:lpstr>
      <vt:lpstr>Let’s Practice!</vt:lpstr>
      <vt:lpstr>Let’s start!</vt:lpstr>
      <vt:lpstr>Finding data – through APIs</vt:lpstr>
      <vt:lpstr>Finding data – through APIs</vt:lpstr>
      <vt:lpstr>PowerPoint Presentation</vt:lpstr>
      <vt:lpstr>Finding data</vt:lpstr>
      <vt:lpstr>Finding data</vt:lpstr>
      <vt:lpstr>In which form will I get the data? </vt:lpstr>
      <vt:lpstr>Data Format</vt:lpstr>
      <vt:lpstr>Data Format</vt:lpstr>
      <vt:lpstr>Data Format</vt:lpstr>
      <vt:lpstr>Data Format</vt:lpstr>
      <vt:lpstr>PowerPoint Presentation</vt:lpstr>
      <vt:lpstr>Data Format</vt:lpstr>
      <vt:lpstr>Data Format</vt:lpstr>
      <vt:lpstr>Let’s Practice!</vt:lpstr>
      <vt:lpstr>Let’s start!</vt:lpstr>
      <vt:lpstr>Good practice: Using data for research</vt:lpstr>
      <vt:lpstr>How good is the data I get?</vt:lpstr>
      <vt:lpstr>Data - quality</vt:lpstr>
      <vt:lpstr>Data - quality</vt:lpstr>
      <vt:lpstr>Data - quality</vt:lpstr>
      <vt:lpstr>No dataset is objective.   </vt:lpstr>
      <vt:lpstr>No dataset is objective.  They have a context and history.  </vt:lpstr>
      <vt:lpstr>Data - quality</vt:lpstr>
      <vt:lpstr>Get the right data</vt:lpstr>
      <vt:lpstr>Get the right data</vt:lpstr>
      <vt:lpstr>Data - quality</vt:lpstr>
      <vt:lpstr>No dataset is bad per se,   </vt:lpstr>
      <vt:lpstr>What’s next?</vt:lpstr>
      <vt:lpstr>Next lectures</vt:lpstr>
      <vt:lpstr>Thank you.  Contact:</vt:lpstr>
      <vt:lpstr>Data - considerations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Brief guide to this template</dc:title>
  <dc:creator>Frederique Bone</dc:creator>
  <cp:lastModifiedBy>Frederique Bone</cp:lastModifiedBy>
  <cp:revision>268</cp:revision>
  <cp:lastPrinted>2019-09-02T08:46:17Z</cp:lastPrinted>
  <dcterms:created xsi:type="dcterms:W3CDTF">2019-04-08T15:20:58Z</dcterms:created>
  <dcterms:modified xsi:type="dcterms:W3CDTF">2021-02-11T17:05:27Z</dcterms:modified>
</cp:coreProperties>
</file>